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79fb1b20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79fb1b20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92a5e03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92a5e03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933c4c88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933c4c8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933c4c88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933c4c88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933c4c88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933c4c88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933c4c88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933c4c88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933c4c88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933c4c88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933c4c88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933c4c88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933c4c88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933c4c88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933c4c88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933c4c88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f79fb1b2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f79fb1b2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933c4c88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933c4c88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933c4c88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933c4c88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f933c4c88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f933c4c88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933c4c88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933c4c88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933c4c88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933c4c88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933c4c88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933c4c88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f933c4c88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f933c4c88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b660d0b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b660d0b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933c4c88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933c4c88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b660d0b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b660d0b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79fb1b2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79fb1b2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b660d0b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b660d0b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b660d0be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b660d0be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b660d0b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b660d0b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b660d0be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b660d0be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b660d0be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b660d0be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b660d0be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b660d0be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b660d0be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b660d0be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b660d0be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b660d0be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b660d0be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b660d0be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b660d0be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b660d0be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f79fb1b20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f79fb1b20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b660d0be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b660d0be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b660d0be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b660d0be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b660d0be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b660d0be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b660d0be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b660d0be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b660d0be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b660d0be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b660d0be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b660d0be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b660d0be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b660d0be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b660d0be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b660d0be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b660d0be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b660d0be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fb660d0be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fb660d0be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79fb1b2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79fb1b2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b660d0be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fb660d0be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b660d0be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b660d0be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b660d0be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b660d0be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b660d0be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b660d0be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b660d0be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fb660d0be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fb660d0be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fb660d0be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b660d0be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fb660d0be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b660d0be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b660d0be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fb660d0be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fb660d0be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b660d0b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fb660d0b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f79fb1b2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f79fb1b2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b660d0be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b660d0be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b660d0be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fb660d0be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b660d0be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b660d0be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f79fb1b20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79fb1b20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79fb1b20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79fb1b20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933c4c8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933c4c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3.png"/><Relationship Id="rId5"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9.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6.png"/><Relationship Id="rId6"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70.png"/><Relationship Id="rId5"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2.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7.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zh-CN" sz="3500"/>
              <a:t>Studying Basketball Through the Lens of Player Tracking Data</a:t>
            </a:r>
            <a:endParaRPr b="1" sz="35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zh-CN">
                <a:solidFill>
                  <a:schemeClr val="dk1"/>
                </a:solidFill>
              </a:rPr>
              <a:t>Luke Bornn, Daniel Cervon, Alexander Franks, Andrew Miller </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12.3.3 Fitting the LGCPs</a:t>
            </a:r>
            <a:endParaRPr b="1"/>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zh-CN" sz="1600">
                <a:solidFill>
                  <a:schemeClr val="dk1"/>
                </a:solidFill>
              </a:rPr>
              <a:t>Goal: </a:t>
            </a:r>
            <a:r>
              <a:rPr lang="zh-CN" sz="1600">
                <a:solidFill>
                  <a:schemeClr val="dk1"/>
                </a:solidFill>
              </a:rPr>
              <a:t>fit an intensity surface                                      for each player k over the court (LGCP).</a:t>
            </a:r>
            <a:endParaRPr sz="1600">
              <a:solidFill>
                <a:schemeClr val="dk1"/>
              </a:solidFill>
            </a:endParaRPr>
          </a:p>
        </p:txBody>
      </p:sp>
      <p:pic>
        <p:nvPicPr>
          <p:cNvPr id="121" name="Google Shape;121;p22"/>
          <p:cNvPicPr preferRelativeResize="0"/>
          <p:nvPr/>
        </p:nvPicPr>
        <p:blipFill>
          <a:blip r:embed="rId3">
            <a:alphaModFix/>
          </a:blip>
          <a:stretch>
            <a:fillRect/>
          </a:stretch>
        </p:blipFill>
        <p:spPr>
          <a:xfrm>
            <a:off x="3023450" y="1170985"/>
            <a:ext cx="2058755" cy="358725"/>
          </a:xfrm>
          <a:prstGeom prst="rect">
            <a:avLst/>
          </a:prstGeom>
          <a:noFill/>
          <a:ln>
            <a:noFill/>
          </a:ln>
        </p:spPr>
      </p:pic>
      <p:pic>
        <p:nvPicPr>
          <p:cNvPr id="122" name="Google Shape;122;p22"/>
          <p:cNvPicPr preferRelativeResize="0"/>
          <p:nvPr/>
        </p:nvPicPr>
        <p:blipFill>
          <a:blip r:embed="rId4">
            <a:alphaModFix/>
          </a:blip>
          <a:stretch>
            <a:fillRect/>
          </a:stretch>
        </p:blipFill>
        <p:spPr>
          <a:xfrm>
            <a:off x="411538" y="1682951"/>
            <a:ext cx="8172824" cy="2390700"/>
          </a:xfrm>
          <a:prstGeom prst="rect">
            <a:avLst/>
          </a:prstGeom>
          <a:noFill/>
          <a:ln>
            <a:noFill/>
          </a:ln>
        </p:spPr>
      </p:pic>
      <p:pic>
        <p:nvPicPr>
          <p:cNvPr id="123" name="Google Shape;123;p22"/>
          <p:cNvPicPr preferRelativeResize="0"/>
          <p:nvPr/>
        </p:nvPicPr>
        <p:blipFill>
          <a:blip r:embed="rId5">
            <a:alphaModFix/>
          </a:blip>
          <a:stretch>
            <a:fillRect/>
          </a:stretch>
        </p:blipFill>
        <p:spPr>
          <a:xfrm>
            <a:off x="2645770" y="4073650"/>
            <a:ext cx="3704354" cy="862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Estimate the model</a:t>
            </a:r>
            <a:endParaRPr b="1"/>
          </a:p>
        </p:txBody>
      </p:sp>
      <p:sp>
        <p:nvSpPr>
          <p:cNvPr id="129" name="Google Shape;12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0" name="Google Shape;130;p23"/>
          <p:cNvPicPr preferRelativeResize="0"/>
          <p:nvPr/>
        </p:nvPicPr>
        <p:blipFill>
          <a:blip r:embed="rId3">
            <a:alphaModFix/>
          </a:blip>
          <a:stretch>
            <a:fillRect/>
          </a:stretch>
        </p:blipFill>
        <p:spPr>
          <a:xfrm>
            <a:off x="2571720" y="1152475"/>
            <a:ext cx="3704354" cy="862225"/>
          </a:xfrm>
          <a:prstGeom prst="rect">
            <a:avLst/>
          </a:prstGeom>
          <a:noFill/>
          <a:ln>
            <a:noFill/>
          </a:ln>
        </p:spPr>
      </p:pic>
      <p:pic>
        <p:nvPicPr>
          <p:cNvPr id="131" name="Google Shape;131;p23"/>
          <p:cNvPicPr preferRelativeResize="0"/>
          <p:nvPr/>
        </p:nvPicPr>
        <p:blipFill>
          <a:blip r:embed="rId4">
            <a:alphaModFix/>
          </a:blip>
          <a:stretch>
            <a:fillRect/>
          </a:stretch>
        </p:blipFill>
        <p:spPr>
          <a:xfrm>
            <a:off x="1283597" y="2014700"/>
            <a:ext cx="6576816" cy="145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Spatial Dependence Assumption</a:t>
            </a:r>
            <a:endParaRPr b="1"/>
          </a:p>
        </p:txBody>
      </p:sp>
      <p:sp>
        <p:nvSpPr>
          <p:cNvPr id="137" name="Google Shape;137;p24"/>
          <p:cNvSpPr txBox="1"/>
          <p:nvPr>
            <p:ph idx="1" type="body"/>
          </p:nvPr>
        </p:nvSpPr>
        <p:spPr>
          <a:xfrm>
            <a:off x="311700" y="771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We assume a spatial dependence on the      by letting				, where      is a Gaussian random field and      is an intercept term that parameterizes the mean rate of the Poisson process.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The subsequent posterior has the following form </a:t>
            </a:r>
            <a:endParaRPr sz="1600">
              <a:solidFill>
                <a:schemeClr val="dk1"/>
              </a:solidFill>
            </a:endParaRPr>
          </a:p>
        </p:txBody>
      </p:sp>
      <p:pic>
        <p:nvPicPr>
          <p:cNvPr descr="\lambda_k" id="138" name="Google Shape;138;p24" title="MathEquation,#000000"/>
          <p:cNvPicPr preferRelativeResize="0"/>
          <p:nvPr/>
        </p:nvPicPr>
        <p:blipFill>
          <a:blip r:embed="rId3">
            <a:alphaModFix/>
          </a:blip>
          <a:stretch>
            <a:fillRect/>
          </a:stretch>
        </p:blipFill>
        <p:spPr>
          <a:xfrm>
            <a:off x="4151273" y="897525"/>
            <a:ext cx="226600" cy="220374"/>
          </a:xfrm>
          <a:prstGeom prst="rect">
            <a:avLst/>
          </a:prstGeom>
          <a:noFill/>
          <a:ln>
            <a:noFill/>
          </a:ln>
        </p:spPr>
      </p:pic>
      <p:pic>
        <p:nvPicPr>
          <p:cNvPr descr="\lambda_k = exp(z_k + z_0)" id="139" name="Google Shape;139;p24" title="MathEquation,#000000"/>
          <p:cNvPicPr preferRelativeResize="0"/>
          <p:nvPr/>
        </p:nvPicPr>
        <p:blipFill>
          <a:blip r:embed="rId4">
            <a:alphaModFix/>
          </a:blip>
          <a:stretch>
            <a:fillRect/>
          </a:stretch>
        </p:blipFill>
        <p:spPr>
          <a:xfrm>
            <a:off x="5322850" y="897525"/>
            <a:ext cx="1421774" cy="220375"/>
          </a:xfrm>
          <a:prstGeom prst="rect">
            <a:avLst/>
          </a:prstGeom>
          <a:noFill/>
          <a:ln>
            <a:noFill/>
          </a:ln>
        </p:spPr>
      </p:pic>
      <p:pic>
        <p:nvPicPr>
          <p:cNvPr descr="z_k" id="140" name="Google Shape;140;p24" title="MathEquation,#000000"/>
          <p:cNvPicPr preferRelativeResize="0"/>
          <p:nvPr/>
        </p:nvPicPr>
        <p:blipFill>
          <a:blip r:embed="rId5">
            <a:alphaModFix/>
          </a:blip>
          <a:stretch>
            <a:fillRect/>
          </a:stretch>
        </p:blipFill>
        <p:spPr>
          <a:xfrm>
            <a:off x="7535675" y="912686"/>
            <a:ext cx="226600" cy="190064"/>
          </a:xfrm>
          <a:prstGeom prst="rect">
            <a:avLst/>
          </a:prstGeom>
          <a:noFill/>
          <a:ln>
            <a:noFill/>
          </a:ln>
        </p:spPr>
      </p:pic>
      <p:pic>
        <p:nvPicPr>
          <p:cNvPr id="141" name="Google Shape;141;p24"/>
          <p:cNvPicPr preferRelativeResize="0"/>
          <p:nvPr/>
        </p:nvPicPr>
        <p:blipFill>
          <a:blip r:embed="rId6">
            <a:alphaModFix/>
          </a:blip>
          <a:stretch>
            <a:fillRect/>
          </a:stretch>
        </p:blipFill>
        <p:spPr>
          <a:xfrm>
            <a:off x="390600" y="2571750"/>
            <a:ext cx="6648450" cy="2533650"/>
          </a:xfrm>
          <a:prstGeom prst="rect">
            <a:avLst/>
          </a:prstGeom>
          <a:noFill/>
          <a:ln>
            <a:noFill/>
          </a:ln>
        </p:spPr>
      </p:pic>
      <p:pic>
        <p:nvPicPr>
          <p:cNvPr descr="z_0" id="142" name="Google Shape;142;p24" title="MathEquation,#000000"/>
          <p:cNvPicPr preferRelativeResize="0"/>
          <p:nvPr/>
        </p:nvPicPr>
        <p:blipFill>
          <a:blip r:embed="rId7">
            <a:alphaModFix/>
          </a:blip>
          <a:stretch>
            <a:fillRect/>
          </a:stretch>
        </p:blipFill>
        <p:spPr>
          <a:xfrm>
            <a:off x="2885624" y="1175775"/>
            <a:ext cx="226600" cy="193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Prior and Posterior Sample</a:t>
            </a:r>
            <a:endParaRPr b="1"/>
          </a:p>
        </p:txBody>
      </p:sp>
      <p:sp>
        <p:nvSpPr>
          <p:cNvPr id="148" name="Google Shape;148;p25"/>
          <p:cNvSpPr txBox="1"/>
          <p:nvPr>
            <p:ph idx="1" type="body"/>
          </p:nvPr>
        </p:nvSpPr>
        <p:spPr>
          <a:xfrm>
            <a:off x="311700" y="1152475"/>
            <a:ext cx="8520600" cy="378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1600">
                <a:solidFill>
                  <a:schemeClr val="dk1"/>
                </a:solidFill>
              </a:rPr>
              <a:t>This kernel encodes the prior belief of spatial smoothness. We place a gamma prior over the length scale,                          , for each individual player.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This gamma prior palaces mass dispersed around 8 ft, indicating the reasonable a priori belief that shooting variation is locally smooth.</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We obtain posterior samples of 		 by iteratively sampling  				       using MCMC methods, specifically elliptical slice sampling (Murray et al., 2010).</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b="1" lang="zh-CN" sz="1600">
                <a:solidFill>
                  <a:schemeClr val="dk1"/>
                </a:solidFill>
              </a:rPr>
              <a:t>Question: I don’t understand the meaning of that prior belief.</a:t>
            </a:r>
            <a:endParaRPr b="1" sz="1600">
              <a:solidFill>
                <a:schemeClr val="dk1"/>
              </a:solidFill>
            </a:endParaRPr>
          </a:p>
        </p:txBody>
      </p:sp>
      <p:pic>
        <p:nvPicPr>
          <p:cNvPr descr="v_k = \{v_{k, 1}, v_{k, 2}\}" id="149" name="Google Shape;149;p25" title="MathEquation,#000000"/>
          <p:cNvPicPr preferRelativeResize="0"/>
          <p:nvPr/>
        </p:nvPicPr>
        <p:blipFill>
          <a:blip r:embed="rId3">
            <a:alphaModFix/>
          </a:blip>
          <a:stretch>
            <a:fillRect/>
          </a:stretch>
        </p:blipFill>
        <p:spPr>
          <a:xfrm>
            <a:off x="1584374" y="1514650"/>
            <a:ext cx="1418326" cy="253525"/>
          </a:xfrm>
          <a:prstGeom prst="rect">
            <a:avLst/>
          </a:prstGeom>
          <a:noFill/>
          <a:ln>
            <a:noFill/>
          </a:ln>
        </p:spPr>
      </p:pic>
      <p:pic>
        <p:nvPicPr>
          <p:cNvPr descr="\lambda_k  \text{ and } v_k" id="150" name="Google Shape;150;p25" title="MathEquation,#000000"/>
          <p:cNvPicPr preferRelativeResize="0"/>
          <p:nvPr/>
        </p:nvPicPr>
        <p:blipFill>
          <a:blip r:embed="rId4">
            <a:alphaModFix/>
          </a:blip>
          <a:stretch>
            <a:fillRect/>
          </a:stretch>
        </p:blipFill>
        <p:spPr>
          <a:xfrm>
            <a:off x="3300656" y="3363559"/>
            <a:ext cx="777084" cy="253525"/>
          </a:xfrm>
          <a:prstGeom prst="rect">
            <a:avLst/>
          </a:prstGeom>
          <a:noFill/>
          <a:ln>
            <a:noFill/>
          </a:ln>
        </p:spPr>
      </p:pic>
      <p:pic>
        <p:nvPicPr>
          <p:cNvPr descr="\lambda_k  | x_k, v_k \text{ and } v_k | \lambda_k, x_k" id="151" name="Google Shape;151;p25" title="MathEquation,#000000"/>
          <p:cNvPicPr preferRelativeResize="0"/>
          <p:nvPr/>
        </p:nvPicPr>
        <p:blipFill>
          <a:blip r:embed="rId5">
            <a:alphaModFix/>
          </a:blip>
          <a:stretch>
            <a:fillRect/>
          </a:stretch>
        </p:blipFill>
        <p:spPr>
          <a:xfrm>
            <a:off x="6198745" y="3374779"/>
            <a:ext cx="1810904" cy="25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12.3.4 NMF Optimization</a:t>
            </a:r>
            <a:endParaRPr b="1"/>
          </a:p>
        </p:txBody>
      </p:sp>
      <p:sp>
        <p:nvSpPr>
          <p:cNvPr id="157" name="Google Shape;15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Given the collection of player intensity surfaces, we can pool information to find global structure and a low-dimensional space that describes player shooting habits.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NMF (Nonnegative matrix factorization) models a matrix     , in our case, the matrix of player-specific intensity functions, as the product of two low-rank matrices.</a:t>
            </a:r>
            <a:endParaRPr sz="1600">
              <a:solidFill>
                <a:schemeClr val="dk1"/>
              </a:solidFill>
            </a:endParaRPr>
          </a:p>
        </p:txBody>
      </p:sp>
      <p:pic>
        <p:nvPicPr>
          <p:cNvPr descr="\Lambda" id="158" name="Google Shape;158;p26" title="MathEquation,#000000"/>
          <p:cNvPicPr preferRelativeResize="0"/>
          <p:nvPr/>
        </p:nvPicPr>
        <p:blipFill>
          <a:blip r:embed="rId3">
            <a:alphaModFix/>
          </a:blip>
          <a:stretch>
            <a:fillRect/>
          </a:stretch>
        </p:blipFill>
        <p:spPr>
          <a:xfrm>
            <a:off x="5502786" y="2412200"/>
            <a:ext cx="169126" cy="219874"/>
          </a:xfrm>
          <a:prstGeom prst="rect">
            <a:avLst/>
          </a:prstGeom>
          <a:noFill/>
          <a:ln>
            <a:noFill/>
          </a:ln>
        </p:spPr>
      </p:pic>
      <p:pic>
        <p:nvPicPr>
          <p:cNvPr id="159" name="Google Shape;159;p26"/>
          <p:cNvPicPr preferRelativeResize="0"/>
          <p:nvPr/>
        </p:nvPicPr>
        <p:blipFill>
          <a:blip r:embed="rId4">
            <a:alphaModFix/>
          </a:blip>
          <a:stretch>
            <a:fillRect/>
          </a:stretch>
        </p:blipFill>
        <p:spPr>
          <a:xfrm>
            <a:off x="504925" y="3194850"/>
            <a:ext cx="6496050" cy="158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Approximate the matrices</a:t>
            </a:r>
            <a:endParaRPr b="1"/>
          </a:p>
        </p:txBody>
      </p:sp>
      <p:sp>
        <p:nvSpPr>
          <p:cNvPr id="165" name="Google Shape;165;p27"/>
          <p:cNvSpPr txBox="1"/>
          <p:nvPr>
            <p:ph idx="1" type="body"/>
          </p:nvPr>
        </p:nvSpPr>
        <p:spPr>
          <a:xfrm>
            <a:off x="311700" y="771475"/>
            <a:ext cx="8520600" cy="45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Goal:</a:t>
            </a:r>
            <a:r>
              <a:rPr lang="zh-CN" sz="1600">
                <a:solidFill>
                  <a:schemeClr val="dk1"/>
                </a:solidFill>
              </a:rPr>
              <a:t> Find the matrices of best approximation                 </a:t>
            </a:r>
            <a:endParaRPr sz="1600">
              <a:solidFill>
                <a:schemeClr val="dk1"/>
              </a:solidFill>
            </a:endParaRPr>
          </a:p>
          <a:p>
            <a:pPr indent="0" lvl="0" marL="0" rtl="0" algn="l">
              <a:spcBef>
                <a:spcPts val="1200"/>
              </a:spcBef>
              <a:spcAft>
                <a:spcPts val="0"/>
              </a:spcAft>
              <a:buNone/>
            </a:pPr>
            <a:r>
              <a:rPr b="1" lang="zh-CN" sz="1600">
                <a:solidFill>
                  <a:schemeClr val="dk1"/>
                </a:solidFill>
              </a:rPr>
              <a:t>By: </a:t>
            </a:r>
            <a:r>
              <a:rPr lang="zh-CN" sz="1600">
                <a:solidFill>
                  <a:schemeClr val="dk1"/>
                </a:solidFill>
              </a:rPr>
              <a:t>Minimize loss function</a:t>
            </a:r>
            <a:endParaRPr sz="1600">
              <a:solidFill>
                <a:schemeClr val="dk1"/>
              </a:solidFill>
            </a:endParaRPr>
          </a:p>
          <a:p>
            <a:pPr indent="0" lvl="0" marL="0" rtl="0" algn="l">
              <a:spcBef>
                <a:spcPts val="1200"/>
              </a:spcBef>
              <a:spcAft>
                <a:spcPts val="0"/>
              </a:spcAft>
              <a:buNone/>
            </a:pPr>
            <a:r>
              <a:rPr b="1" lang="zh-CN" sz="1600">
                <a:solidFill>
                  <a:schemeClr val="dk1"/>
                </a:solidFill>
              </a:rPr>
              <a:t>Constraint: </a:t>
            </a:r>
            <a:r>
              <a:rPr lang="zh-CN" sz="1600">
                <a:solidFill>
                  <a:schemeClr val="dk1"/>
                </a:solidFill>
              </a:rPr>
              <a:t>all elements remain nonnegative, i.e.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zh-CN" sz="1600">
                <a:solidFill>
                  <a:schemeClr val="dk1"/>
                </a:solidFill>
              </a:rPr>
              <a:t>Note:  </a:t>
            </a:r>
            <a:r>
              <a:rPr lang="zh-CN" sz="1600">
                <a:solidFill>
                  <a:schemeClr val="dk1"/>
                </a:solidFill>
              </a:rPr>
              <a:t>Different choices of loss will result in different matrix factorizations. A natural choice is the matrix divergence metrice</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which corresponds to KL divergence if A and B are discrete distribution, i,e. </a:t>
            </a:r>
            <a:endParaRPr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Other possible divergence metrices (i.e. Frobenius) can also be applied.</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The optimization problem can be solved using techniques from Lee and Seung (2001) and Brunet et al. (2004).</a:t>
            </a:r>
            <a:endParaRPr sz="1600">
              <a:solidFill>
                <a:schemeClr val="dk1"/>
              </a:solidFill>
            </a:endParaRPr>
          </a:p>
        </p:txBody>
      </p:sp>
      <p:pic>
        <p:nvPicPr>
          <p:cNvPr descr="W^* \text{ and } L^*" id="166" name="Google Shape;166;p27" title="MathEquation,#000000"/>
          <p:cNvPicPr preferRelativeResize="0"/>
          <p:nvPr/>
        </p:nvPicPr>
        <p:blipFill>
          <a:blip r:embed="rId3">
            <a:alphaModFix/>
          </a:blip>
          <a:stretch>
            <a:fillRect/>
          </a:stretch>
        </p:blipFill>
        <p:spPr>
          <a:xfrm>
            <a:off x="4622505" y="862605"/>
            <a:ext cx="864350" cy="240950"/>
          </a:xfrm>
          <a:prstGeom prst="rect">
            <a:avLst/>
          </a:prstGeom>
          <a:noFill/>
          <a:ln>
            <a:noFill/>
          </a:ln>
        </p:spPr>
      </p:pic>
      <p:pic>
        <p:nvPicPr>
          <p:cNvPr descr="l(., .)" id="167" name="Google Shape;167;p27" title="MathEquation,#000000"/>
          <p:cNvPicPr preferRelativeResize="0"/>
          <p:nvPr/>
        </p:nvPicPr>
        <p:blipFill>
          <a:blip r:embed="rId4">
            <a:alphaModFix/>
          </a:blip>
          <a:stretch>
            <a:fillRect/>
          </a:stretch>
        </p:blipFill>
        <p:spPr>
          <a:xfrm>
            <a:off x="2849150" y="1294309"/>
            <a:ext cx="483104" cy="240950"/>
          </a:xfrm>
          <a:prstGeom prst="rect">
            <a:avLst/>
          </a:prstGeom>
          <a:noFill/>
          <a:ln>
            <a:noFill/>
          </a:ln>
        </p:spPr>
      </p:pic>
      <p:pic>
        <p:nvPicPr>
          <p:cNvPr id="168" name="Google Shape;168;p27"/>
          <p:cNvPicPr preferRelativeResize="0"/>
          <p:nvPr/>
        </p:nvPicPr>
        <p:blipFill>
          <a:blip r:embed="rId5">
            <a:alphaModFix/>
          </a:blip>
          <a:stretch>
            <a:fillRect/>
          </a:stretch>
        </p:blipFill>
        <p:spPr>
          <a:xfrm>
            <a:off x="4976563" y="1609713"/>
            <a:ext cx="2466975" cy="581025"/>
          </a:xfrm>
          <a:prstGeom prst="rect">
            <a:avLst/>
          </a:prstGeom>
          <a:noFill/>
          <a:ln>
            <a:noFill/>
          </a:ln>
        </p:spPr>
      </p:pic>
      <p:pic>
        <p:nvPicPr>
          <p:cNvPr id="169" name="Google Shape;169;p27"/>
          <p:cNvPicPr preferRelativeResize="0"/>
          <p:nvPr/>
        </p:nvPicPr>
        <p:blipFill>
          <a:blip r:embed="rId6">
            <a:alphaModFix/>
          </a:blip>
          <a:stretch>
            <a:fillRect/>
          </a:stretch>
        </p:blipFill>
        <p:spPr>
          <a:xfrm>
            <a:off x="3161250" y="2994038"/>
            <a:ext cx="3238500" cy="695325"/>
          </a:xfrm>
          <a:prstGeom prst="rect">
            <a:avLst/>
          </a:prstGeom>
          <a:noFill/>
          <a:ln>
            <a:noFill/>
          </a:ln>
        </p:spPr>
      </p:pic>
      <p:pic>
        <p:nvPicPr>
          <p:cNvPr descr="\sum_{ij} A_{ij} = \sum_{ij} B_{ij} = 1" id="170" name="Google Shape;170;p27" title="MathEquation,#000000"/>
          <p:cNvPicPr preferRelativeResize="0"/>
          <p:nvPr/>
        </p:nvPicPr>
        <p:blipFill>
          <a:blip r:embed="rId7">
            <a:alphaModFix/>
          </a:blip>
          <a:stretch>
            <a:fillRect/>
          </a:stretch>
        </p:blipFill>
        <p:spPr>
          <a:xfrm>
            <a:off x="7230376" y="3756700"/>
            <a:ext cx="1690888" cy="24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Why NMF?</a:t>
            </a:r>
            <a:endParaRPr b="1"/>
          </a:p>
        </p:txBody>
      </p:sp>
      <p:sp>
        <p:nvSpPr>
          <p:cNvPr id="176" name="Google Shape;17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Due to the positivity constraint, the basis       tends to be disjoint, exhibiting a more “parts-based” decomposition than other, less constrained matrix factorization methods such ase PCA.</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This is due to the restrictive property of the NMF decomposition that disallows negative bases to cancel out positive bases. In practice, this restriciton eliminates a large swath of “optimal” factorizations with negative basis / weight pairs, leaving a sparser and often more interpretable basis (Lee and Seung, 1999).</a:t>
            </a:r>
            <a:endParaRPr sz="1600">
              <a:solidFill>
                <a:schemeClr val="dk1"/>
              </a:solidFill>
            </a:endParaRPr>
          </a:p>
        </p:txBody>
      </p:sp>
      <p:pic>
        <p:nvPicPr>
          <p:cNvPr descr="L^*" id="177" name="Google Shape;177;p28" title="MathEquation,#000000"/>
          <p:cNvPicPr preferRelativeResize="0"/>
          <p:nvPr/>
        </p:nvPicPr>
        <p:blipFill>
          <a:blip r:embed="rId3">
            <a:alphaModFix/>
          </a:blip>
          <a:stretch>
            <a:fillRect/>
          </a:stretch>
        </p:blipFill>
        <p:spPr>
          <a:xfrm>
            <a:off x="4132000" y="1267825"/>
            <a:ext cx="254050" cy="201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177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12.3.5 Basis and Player Summaries</a:t>
            </a:r>
            <a:endParaRPr b="1"/>
          </a:p>
        </p:txBody>
      </p:sp>
      <p:sp>
        <p:nvSpPr>
          <p:cNvPr id="183" name="Google Shape;183;p29"/>
          <p:cNvSpPr txBox="1"/>
          <p:nvPr>
            <p:ph idx="1" type="body"/>
          </p:nvPr>
        </p:nvSpPr>
        <p:spPr>
          <a:xfrm>
            <a:off x="311700" y="928075"/>
            <a:ext cx="3873300" cy="3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The inferred spatial bases are depicted on the right side.</a:t>
            </a:r>
            <a:endParaRPr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Each player’s shot-selection rate function is modeled as a positive linear combination of these surface.</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We also visualize the basis loading (i.e.        ) in the following section.</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These weights can also be used to specify an informative prior over offensive skill parameters in a possession outcome model.</a:t>
            </a:r>
            <a:endParaRPr sz="1600">
              <a:solidFill>
                <a:schemeClr val="dk1"/>
              </a:solidFill>
            </a:endParaRPr>
          </a:p>
        </p:txBody>
      </p:sp>
      <p:pic>
        <p:nvPicPr>
          <p:cNvPr id="184" name="Google Shape;184;p29"/>
          <p:cNvPicPr preferRelativeResize="0"/>
          <p:nvPr/>
        </p:nvPicPr>
        <p:blipFill>
          <a:blip r:embed="rId3">
            <a:alphaModFix/>
          </a:blip>
          <a:stretch>
            <a:fillRect/>
          </a:stretch>
        </p:blipFill>
        <p:spPr>
          <a:xfrm>
            <a:off x="4319548" y="749962"/>
            <a:ext cx="4665475" cy="4221425"/>
          </a:xfrm>
          <a:prstGeom prst="rect">
            <a:avLst/>
          </a:prstGeom>
          <a:noFill/>
          <a:ln>
            <a:noFill/>
          </a:ln>
        </p:spPr>
      </p:pic>
      <p:pic>
        <p:nvPicPr>
          <p:cNvPr descr="w_k" id="185" name="Google Shape;185;p29" title="MathEquation,#000000"/>
          <p:cNvPicPr preferRelativeResize="0"/>
          <p:nvPr/>
        </p:nvPicPr>
        <p:blipFill>
          <a:blip r:embed="rId4">
            <a:alphaModFix/>
          </a:blip>
          <a:stretch>
            <a:fillRect/>
          </a:stretch>
        </p:blipFill>
        <p:spPr>
          <a:xfrm>
            <a:off x="1312700" y="2890350"/>
            <a:ext cx="311950" cy="2062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12.3.6 Defensive Player Roles</a:t>
            </a:r>
            <a:endParaRPr b="1"/>
          </a:p>
        </p:txBody>
      </p:sp>
      <p:sp>
        <p:nvSpPr>
          <p:cNvPr id="191" name="Google Shape;19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We can define defensive roles in a similar way by examining the spatial patterns of the offensive player that each defender guards.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One approach is as follows:</a:t>
            </a:r>
            <a:endParaRPr sz="1600">
              <a:solidFill>
                <a:schemeClr val="dk1"/>
              </a:solidFill>
            </a:endParaRPr>
          </a:p>
          <a:p>
            <a:pPr indent="0" lvl="0" marL="0" rtl="0" algn="l">
              <a:spcBef>
                <a:spcPts val="1200"/>
              </a:spcBef>
              <a:spcAft>
                <a:spcPts val="0"/>
              </a:spcAft>
              <a:buNone/>
            </a:pPr>
            <a:r>
              <a:rPr lang="zh-CN" sz="1600">
                <a:solidFill>
                  <a:schemeClr val="dk1"/>
                </a:solidFill>
              </a:rPr>
              <a:t>	Using the existing basis, count the number of frames a defender’s matchup spends in each basis component and normalize into a vector d. This will categorize defensive players according to the types of offensive players they tend to gurad. </a:t>
            </a:r>
            <a:endParaRPr sz="1600">
              <a:solidFill>
                <a:schemeClr val="dk1"/>
              </a:solidFill>
            </a:endParaRPr>
          </a:p>
          <a:p>
            <a:pPr indent="0" lvl="0" marL="0" rtl="0" algn="l">
              <a:spcBef>
                <a:spcPts val="1200"/>
              </a:spcBef>
              <a:spcAft>
                <a:spcPts val="1200"/>
              </a:spcAft>
              <a:buNone/>
            </a:pPr>
            <a:r>
              <a:t/>
            </a:r>
            <a:endParaRPr sz="1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534325"/>
            <a:ext cx="390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Player weights and Defensive Loadings</a:t>
            </a:r>
            <a:endParaRPr/>
          </a:p>
        </p:txBody>
      </p:sp>
      <p:sp>
        <p:nvSpPr>
          <p:cNvPr id="197" name="Google Shape;197;p31"/>
          <p:cNvSpPr txBox="1"/>
          <p:nvPr>
            <p:ph idx="1" type="body"/>
          </p:nvPr>
        </p:nvSpPr>
        <p:spPr>
          <a:xfrm>
            <a:off x="311700" y="1533475"/>
            <a:ext cx="3828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zh-CN" sz="1600">
                <a:solidFill>
                  <a:schemeClr val="dk1"/>
                </a:solidFill>
              </a:rPr>
              <a:t>The plot above is the basis loadings for each player.</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The plot below is the defensive loadings for each player.</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The players tend to naturally cluster into three groups, corresponding to “bigs”, “forwards” and “guards”.</a:t>
            </a:r>
            <a:endParaRPr sz="1600">
              <a:solidFill>
                <a:schemeClr val="dk1"/>
              </a:solidFill>
            </a:endParaRPr>
          </a:p>
        </p:txBody>
      </p:sp>
      <p:pic>
        <p:nvPicPr>
          <p:cNvPr id="198" name="Google Shape;198;p31"/>
          <p:cNvPicPr preferRelativeResize="0"/>
          <p:nvPr/>
        </p:nvPicPr>
        <p:blipFill>
          <a:blip r:embed="rId3">
            <a:alphaModFix/>
          </a:blip>
          <a:stretch>
            <a:fillRect/>
          </a:stretch>
        </p:blipFill>
        <p:spPr>
          <a:xfrm>
            <a:off x="4387073" y="0"/>
            <a:ext cx="465575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12.1 Introduction</a:t>
            </a:r>
            <a:endParaRPr b="1"/>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In basketball analysis, if we only examine possession outcomes, much of the important strategic aspects of basketball are ignored. For example, a catch-and-shoot player socres a basket because of his teammates’ efforts.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In this chapter, we will utilize the player tracking data by </a:t>
            </a:r>
            <a:endParaRPr sz="1600">
              <a:solidFill>
                <a:schemeClr val="dk1"/>
              </a:solidFill>
            </a:endParaRPr>
          </a:p>
          <a:p>
            <a:pPr indent="-330200" lvl="0" marL="457200" rtl="0" algn="l">
              <a:spcBef>
                <a:spcPts val="1200"/>
              </a:spcBef>
              <a:spcAft>
                <a:spcPts val="0"/>
              </a:spcAft>
              <a:buClr>
                <a:schemeClr val="dk1"/>
              </a:buClr>
              <a:buSzPts val="1600"/>
              <a:buAutoNum type="arabicPeriod"/>
            </a:pPr>
            <a:r>
              <a:rPr lang="zh-CN" sz="1600">
                <a:solidFill>
                  <a:schemeClr val="dk1"/>
                </a:solidFill>
              </a:rPr>
              <a:t>Describe the tracking data</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Highlight the data available for the NBA</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Characterize the offensive and defensive playing styles of various players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Use these styles to inform and stablize the inference about the defensive skills.</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Look at the notion of decision making.</a:t>
            </a:r>
            <a:endParaRPr sz="16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12.4 Understanding Defense</a:t>
            </a:r>
            <a:endParaRPr b="1"/>
          </a:p>
        </p:txBody>
      </p:sp>
      <p:sp>
        <p:nvSpPr>
          <p:cNvPr id="204" name="Google Shape;204;p32"/>
          <p:cNvSpPr txBox="1"/>
          <p:nvPr>
            <p:ph idx="1" type="body"/>
          </p:nvPr>
        </p:nvSpPr>
        <p:spPr>
          <a:xfrm>
            <a:off x="311700" y="1152475"/>
            <a:ext cx="8520600" cy="36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Disadvantages of conventional metrics: </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integrate over the details of play and thus ignore </a:t>
            </a:r>
            <a:r>
              <a:rPr b="1" i="1" lang="zh-CN" sz="1600">
                <a:solidFill>
                  <a:schemeClr val="dk1"/>
                </a:solidFill>
              </a:rPr>
              <a:t>why</a:t>
            </a:r>
            <a:r>
              <a:rPr lang="zh-CN" sz="1600">
                <a:solidFill>
                  <a:schemeClr val="dk1"/>
                </a:solidFill>
              </a:rPr>
              <a:t> and </a:t>
            </a:r>
            <a:r>
              <a:rPr b="1" i="1" lang="zh-CN" sz="1600">
                <a:solidFill>
                  <a:schemeClr val="dk1"/>
                </a:solidFill>
              </a:rPr>
              <a:t>how</a:t>
            </a:r>
            <a:r>
              <a:rPr lang="zh-CN" sz="1600">
                <a:solidFill>
                  <a:schemeClr val="dk1"/>
                </a:solidFill>
              </a:rPr>
              <a:t> a player contributes defensively.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zh-CN" sz="1600">
                <a:solidFill>
                  <a:schemeClr val="dk1"/>
                </a:solidFill>
              </a:rPr>
              <a:t>Spatial-based metrics:</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We can improve the characterization of densive abilities by spatiotemporal information. </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The data is rich, but it doesn’t include the information of defensive intent.</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Therefore, we can solve </a:t>
            </a:r>
            <a:r>
              <a:rPr b="1" i="1" lang="zh-CN" sz="1600">
                <a:solidFill>
                  <a:schemeClr val="dk1"/>
                </a:solidFill>
              </a:rPr>
              <a:t>how</a:t>
            </a:r>
            <a:r>
              <a:rPr lang="zh-CN" sz="1600">
                <a:solidFill>
                  <a:schemeClr val="dk1"/>
                </a:solidFill>
              </a:rPr>
              <a:t> problem, but cannot solve </a:t>
            </a:r>
            <a:r>
              <a:rPr b="1" i="1" lang="zh-CN" sz="1600">
                <a:solidFill>
                  <a:schemeClr val="dk1"/>
                </a:solidFill>
              </a:rPr>
              <a:t>why </a:t>
            </a:r>
            <a:r>
              <a:rPr lang="zh-CN" sz="1600">
                <a:solidFill>
                  <a:schemeClr val="dk1"/>
                </a:solidFill>
              </a:rPr>
              <a:t>problem.</a:t>
            </a:r>
            <a:endParaRPr sz="1600">
              <a:solidFill>
                <a:schemeClr val="dk1"/>
              </a:solidFill>
            </a:endParaRPr>
          </a:p>
          <a:p>
            <a:pPr indent="0" lvl="0" marL="0" rtl="0" algn="l">
              <a:spcBef>
                <a:spcPts val="1200"/>
              </a:spcBef>
              <a:spcAft>
                <a:spcPts val="1200"/>
              </a:spcAft>
              <a:buNone/>
            </a:pPr>
            <a:r>
              <a:t/>
            </a:r>
            <a:endParaRPr sz="16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Approach to measure defensive impact.</a:t>
            </a:r>
            <a:endParaRPr b="1"/>
          </a:p>
        </p:txBody>
      </p:sp>
      <p:sp>
        <p:nvSpPr>
          <p:cNvPr id="210" name="Google Shape;210;p33"/>
          <p:cNvSpPr txBox="1"/>
          <p:nvPr>
            <p:ph idx="1" type="body"/>
          </p:nvPr>
        </p:nvSpPr>
        <p:spPr>
          <a:xfrm>
            <a:off x="311700" y="664300"/>
            <a:ext cx="8520600" cy="46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Goal:</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quantify a defensive player’s impact on where and who is the shooter, as well as the subsequent probability of the basket being made.</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u</a:t>
            </a:r>
            <a:r>
              <a:rPr lang="zh-CN" sz="1600">
                <a:solidFill>
                  <a:schemeClr val="dk1"/>
                </a:solidFill>
              </a:rPr>
              <a:t>nderstanding what the player is trying to do before we measure how well a player performs is important to evaluate defensive ability.</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zh-CN" sz="1600">
                <a:solidFill>
                  <a:schemeClr val="dk1"/>
                </a:solidFill>
              </a:rPr>
              <a:t>How to know the intent?</a:t>
            </a:r>
            <a:endParaRPr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To do that, i</a:t>
            </a:r>
            <a:r>
              <a:rPr lang="zh-CN" sz="1600">
                <a:solidFill>
                  <a:schemeClr val="dk1"/>
                </a:solidFill>
              </a:rPr>
              <a:t>dentifying who’s guarding whom is not a comprehensive reflection of defensive intent but is still quite useful.</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At the starting point, our goal is to estimate how individual defensive matchups evolve over the course of a possession.</a:t>
            </a:r>
            <a:endParaRPr sz="1600">
              <a:solidFill>
                <a:schemeClr val="dk1"/>
              </a:solidFill>
            </a:endParaRPr>
          </a:p>
          <a:p>
            <a:pPr indent="-330200" lvl="0" marL="457200" rtl="0" algn="l">
              <a:spcBef>
                <a:spcPts val="0"/>
              </a:spcBef>
              <a:spcAft>
                <a:spcPts val="0"/>
              </a:spcAft>
              <a:buClr>
                <a:schemeClr val="dk1"/>
              </a:buClr>
              <a:buSzPts val="1600"/>
              <a:buChar char="-"/>
            </a:pPr>
            <a:r>
              <a:rPr b="1" lang="zh-CN" sz="1600">
                <a:solidFill>
                  <a:schemeClr val="dk1"/>
                </a:solidFill>
              </a:rPr>
              <a:t>Given the matchup information, construct model that assess how well defenders suppress shots and distrupt shots.</a:t>
            </a:r>
            <a:endParaRPr sz="16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12.4.1 Modeling the Evolution of Defensive Matchups</a:t>
            </a:r>
            <a:endParaRPr b="1"/>
          </a:p>
        </p:txBody>
      </p:sp>
      <p:sp>
        <p:nvSpPr>
          <p:cNvPr id="216" name="Google Shape;216;p34"/>
          <p:cNvSpPr txBox="1"/>
          <p:nvPr>
            <p:ph idx="1" type="body"/>
          </p:nvPr>
        </p:nvSpPr>
        <p:spPr>
          <a:xfrm>
            <a:off x="311700" y="1152475"/>
            <a:ext cx="8520600" cy="414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Possible Approach: </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Supervised learning.</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This requires annotation of defensive strategy for a large training set of possessions.</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Train the classifier to identify defensive intent.</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However, the annotation is labor intensive and requires domain experts.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zh-CN" sz="1600">
                <a:solidFill>
                  <a:schemeClr val="dk1"/>
                </a:solidFill>
              </a:rPr>
              <a:t>Alternative approach:</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Estimate man-to-man defensive matchups over the course of a possession using an unsupervised algorithm that does not require labeled examples.</a:t>
            </a:r>
            <a:endParaRPr sz="16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Assumptions about one-on-one defense</a:t>
            </a:r>
            <a:endParaRPr b="1"/>
          </a:p>
        </p:txBody>
      </p:sp>
      <p:sp>
        <p:nvSpPr>
          <p:cNvPr id="222" name="Google Shape;222;p35"/>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Assumption</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For all players, the defender’s average location over time lies somewhere in the triangle between the offensive player he is guarding, the ball and the basket</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A defender may deviate from this average position due to player or team-specific tendencies, game situations and unobserved covariates. </a:t>
            </a:r>
            <a:endParaRPr sz="1600">
              <a:solidFill>
                <a:schemeClr val="dk1"/>
              </a:solidFill>
            </a:endParaRPr>
          </a:p>
          <a:p>
            <a:pPr indent="0" lvl="0" marL="0" rtl="0" algn="l">
              <a:spcBef>
                <a:spcPts val="1200"/>
              </a:spcBef>
              <a:spcAft>
                <a:spcPts val="1200"/>
              </a:spcAft>
              <a:buNone/>
            </a:pPr>
            <a:r>
              <a:rPr lang="zh-CN" sz="1600">
                <a:solidFill>
                  <a:schemeClr val="dk1"/>
                </a:solidFill>
              </a:rPr>
              <a:t>So, Let 	    be the average defender location for a particular offensive player k at time t.</a:t>
            </a:r>
            <a:endParaRPr sz="1600">
              <a:solidFill>
                <a:schemeClr val="dk1"/>
              </a:solidFill>
            </a:endParaRPr>
          </a:p>
        </p:txBody>
      </p:sp>
      <p:pic>
        <p:nvPicPr>
          <p:cNvPr descr="\mu_{tk}" id="223" name="Google Shape;223;p35" title="MathEquation,#000000"/>
          <p:cNvPicPr preferRelativeResize="0"/>
          <p:nvPr/>
        </p:nvPicPr>
        <p:blipFill>
          <a:blip r:embed="rId3">
            <a:alphaModFix/>
          </a:blip>
          <a:stretch>
            <a:fillRect/>
          </a:stretch>
        </p:blipFill>
        <p:spPr>
          <a:xfrm>
            <a:off x="1151941" y="2690480"/>
            <a:ext cx="299174" cy="189975"/>
          </a:xfrm>
          <a:prstGeom prst="rect">
            <a:avLst/>
          </a:prstGeom>
          <a:noFill/>
          <a:ln>
            <a:noFill/>
          </a:ln>
        </p:spPr>
      </p:pic>
      <p:pic>
        <p:nvPicPr>
          <p:cNvPr id="224" name="Google Shape;224;p35"/>
          <p:cNvPicPr preferRelativeResize="0"/>
          <p:nvPr/>
        </p:nvPicPr>
        <p:blipFill rotWithShape="1">
          <a:blip r:embed="rId4">
            <a:alphaModFix/>
          </a:blip>
          <a:srcRect b="0" l="0" r="0" t="9828"/>
          <a:stretch/>
        </p:blipFill>
        <p:spPr>
          <a:xfrm>
            <a:off x="376225" y="2984425"/>
            <a:ext cx="6961424" cy="1983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Assumptions about one-on-one defense</a:t>
            </a:r>
            <a:endParaRPr b="1"/>
          </a:p>
        </p:txBody>
      </p:sp>
      <p:sp>
        <p:nvSpPr>
          <p:cNvPr id="230" name="Google Shape;230;p36"/>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Assumption</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We further assume that observed location of a defender j guarding offensive player k is normally distributed about the average location.</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The parameter      represents how much the defensive players typically deviate from the average location over the course of the possession.</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Finally, we model the evolution of the defensive assignment,      , using </a:t>
            </a:r>
            <a:r>
              <a:rPr b="1" lang="zh-CN" sz="1600">
                <a:solidFill>
                  <a:schemeClr val="dk1"/>
                </a:solidFill>
              </a:rPr>
              <a:t>HMM</a:t>
            </a:r>
            <a:r>
              <a:rPr lang="zh-CN" sz="1600">
                <a:solidFill>
                  <a:schemeClr val="dk1"/>
                </a:solidFill>
              </a:rPr>
              <a:t>.</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The hidden states correspond to the offensive player that a defender is guarding. </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The HMM enforces smoothness in the evolution of these indicators over time.</a:t>
            </a:r>
            <a:endParaRPr sz="1600">
              <a:solidFill>
                <a:schemeClr val="dk1"/>
              </a:solidFill>
            </a:endParaRPr>
          </a:p>
        </p:txBody>
      </p:sp>
      <p:pic>
        <p:nvPicPr>
          <p:cNvPr id="231" name="Google Shape;231;p36"/>
          <p:cNvPicPr preferRelativeResize="0"/>
          <p:nvPr/>
        </p:nvPicPr>
        <p:blipFill>
          <a:blip r:embed="rId3">
            <a:alphaModFix/>
          </a:blip>
          <a:stretch>
            <a:fillRect/>
          </a:stretch>
        </p:blipFill>
        <p:spPr>
          <a:xfrm>
            <a:off x="881675" y="2000250"/>
            <a:ext cx="2590800" cy="495300"/>
          </a:xfrm>
          <a:prstGeom prst="rect">
            <a:avLst/>
          </a:prstGeom>
          <a:noFill/>
          <a:ln>
            <a:noFill/>
          </a:ln>
        </p:spPr>
      </p:pic>
      <p:pic>
        <p:nvPicPr>
          <p:cNvPr descr="\sigma^2_D" id="232" name="Google Shape;232;p36" title="MathEquation,#000000"/>
          <p:cNvPicPr preferRelativeResize="0"/>
          <p:nvPr/>
        </p:nvPicPr>
        <p:blipFill>
          <a:blip r:embed="rId4">
            <a:alphaModFix/>
          </a:blip>
          <a:stretch>
            <a:fillRect/>
          </a:stretch>
        </p:blipFill>
        <p:spPr>
          <a:xfrm>
            <a:off x="2266331" y="2549311"/>
            <a:ext cx="221900" cy="233550"/>
          </a:xfrm>
          <a:prstGeom prst="rect">
            <a:avLst/>
          </a:prstGeom>
          <a:noFill/>
          <a:ln>
            <a:noFill/>
          </a:ln>
        </p:spPr>
      </p:pic>
      <p:pic>
        <p:nvPicPr>
          <p:cNvPr descr="I_{tjk}" id="233" name="Google Shape;233;p36" title="MathEquation,#000000"/>
          <p:cNvPicPr preferRelativeResize="0"/>
          <p:nvPr/>
        </p:nvPicPr>
        <p:blipFill>
          <a:blip r:embed="rId5">
            <a:alphaModFix/>
          </a:blip>
          <a:stretch>
            <a:fillRect/>
          </a:stretch>
        </p:blipFill>
        <p:spPr>
          <a:xfrm>
            <a:off x="6300125" y="3109011"/>
            <a:ext cx="297502" cy="233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Model Prior Transition Probabilities</a:t>
            </a:r>
            <a:endParaRPr b="1"/>
          </a:p>
        </p:txBody>
      </p:sp>
      <p:sp>
        <p:nvSpPr>
          <p:cNvPr id="239" name="Google Shape;23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We model the prior transition probabilities		      , corresponding to the probability of a defender switching his assignment from offensive player j to player j’ in any instant.</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We assume the prior probability of maintaining the same matchup each iteration is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We also assume the prior probability of a switch to any other offensive player occurs with equal probability</a:t>
            </a:r>
            <a:endParaRPr sz="1600">
              <a:solidFill>
                <a:schemeClr val="dk1"/>
              </a:solidFill>
            </a:endParaRPr>
          </a:p>
        </p:txBody>
      </p:sp>
      <p:pic>
        <p:nvPicPr>
          <p:cNvPr descr="P(I_{tk}| I_{(t-1)k})" id="240" name="Google Shape;240;p37" title="MathEquation,#000000"/>
          <p:cNvPicPr preferRelativeResize="0"/>
          <p:nvPr/>
        </p:nvPicPr>
        <p:blipFill>
          <a:blip r:embed="rId3">
            <a:alphaModFix/>
          </a:blip>
          <a:stretch>
            <a:fillRect/>
          </a:stretch>
        </p:blipFill>
        <p:spPr>
          <a:xfrm>
            <a:off x="4241000" y="1273864"/>
            <a:ext cx="1019150" cy="240775"/>
          </a:xfrm>
          <a:prstGeom prst="rect">
            <a:avLst/>
          </a:prstGeom>
          <a:noFill/>
          <a:ln>
            <a:noFill/>
          </a:ln>
        </p:spPr>
      </p:pic>
      <p:pic>
        <p:nvPicPr>
          <p:cNvPr id="241" name="Google Shape;241;p37"/>
          <p:cNvPicPr preferRelativeResize="0"/>
          <p:nvPr/>
        </p:nvPicPr>
        <p:blipFill>
          <a:blip r:embed="rId4">
            <a:alphaModFix/>
          </a:blip>
          <a:stretch>
            <a:fillRect/>
          </a:stretch>
        </p:blipFill>
        <p:spPr>
          <a:xfrm>
            <a:off x="556300" y="2780250"/>
            <a:ext cx="2330375" cy="372475"/>
          </a:xfrm>
          <a:prstGeom prst="rect">
            <a:avLst/>
          </a:prstGeom>
          <a:noFill/>
          <a:ln>
            <a:noFill/>
          </a:ln>
        </p:spPr>
      </p:pic>
      <p:pic>
        <p:nvPicPr>
          <p:cNvPr id="242" name="Google Shape;242;p37"/>
          <p:cNvPicPr preferRelativeResize="0"/>
          <p:nvPr/>
        </p:nvPicPr>
        <p:blipFill>
          <a:blip r:embed="rId5">
            <a:alphaModFix/>
          </a:blip>
          <a:stretch>
            <a:fillRect/>
          </a:stretch>
        </p:blipFill>
        <p:spPr>
          <a:xfrm>
            <a:off x="556288" y="3855450"/>
            <a:ext cx="3457575" cy="60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Estimate the Model Parameters</a:t>
            </a:r>
            <a:endParaRPr b="1"/>
          </a:p>
        </p:txBody>
      </p:sp>
      <p:sp>
        <p:nvSpPr>
          <p:cNvPr id="248" name="Google Shape;248;p38"/>
          <p:cNvSpPr txBox="1"/>
          <p:nvPr>
            <p:ph idx="1" type="body"/>
          </p:nvPr>
        </p:nvSpPr>
        <p:spPr>
          <a:xfrm>
            <a:off x="311700" y="1000075"/>
            <a:ext cx="85206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1600">
                <a:solidFill>
                  <a:schemeClr val="dk1"/>
                </a:solidFill>
              </a:rPr>
              <a:t>We can estimate the HMM parameters with EM algorithm.</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We found that on average, defenders position themselves slightly more than two-thirds of the way between the hoop and the offensive player, hedging slightly toward the ball.</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This matches basic basketball intuition that a defender should be close to the offensive player they are guarding, but also each defender needs to attend the location of the ball.</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We use this model to infer defensive matchup information for every moment of every game. Next, we illustrate how defensive assignments can be used to construct models fro individual defensive ability.</a:t>
            </a:r>
            <a:endParaRPr sz="1600">
              <a:solidFill>
                <a:schemeClr val="dk1"/>
              </a:solidFill>
            </a:endParaRPr>
          </a:p>
        </p:txBody>
      </p:sp>
      <p:pic>
        <p:nvPicPr>
          <p:cNvPr id="249" name="Google Shape;249;p38"/>
          <p:cNvPicPr preferRelativeResize="0"/>
          <p:nvPr/>
        </p:nvPicPr>
        <p:blipFill rotWithShape="1">
          <a:blip r:embed="rId3">
            <a:alphaModFix/>
          </a:blip>
          <a:srcRect b="0" l="0" r="0" t="15347"/>
          <a:stretch/>
        </p:blipFill>
        <p:spPr>
          <a:xfrm>
            <a:off x="2854000" y="2565100"/>
            <a:ext cx="2697400" cy="321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5" name="Google Shape;25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12.4.2 Characterizing Defensive Ability</a:t>
            </a:r>
            <a:endParaRPr b="1"/>
          </a:p>
        </p:txBody>
      </p:sp>
      <p:sp>
        <p:nvSpPr>
          <p:cNvPr id="261" name="Google Shape;261;p40"/>
          <p:cNvSpPr txBox="1"/>
          <p:nvPr>
            <p:ph idx="1" type="body"/>
          </p:nvPr>
        </p:nvSpPr>
        <p:spPr>
          <a:xfrm>
            <a:off x="311700" y="636725"/>
            <a:ext cx="8520600" cy="4453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CN" sz="1600">
                <a:solidFill>
                  <a:schemeClr val="dk1"/>
                </a:solidFill>
              </a:rPr>
              <a:t>With reasonable estimates of “defensive intent”, it is now possible to strucutre the models for how well defenders affect individual offensive play.</a:t>
            </a:r>
            <a:endParaRPr sz="1600">
              <a:solidFill>
                <a:schemeClr val="dk1"/>
              </a:solidFill>
            </a:endParaRPr>
          </a:p>
          <a:p>
            <a:pPr indent="0" lvl="0" marL="0" rtl="0" algn="l">
              <a:spcBef>
                <a:spcPts val="1200"/>
              </a:spcBef>
              <a:spcAft>
                <a:spcPts val="0"/>
              </a:spcAft>
              <a:buNone/>
            </a:pPr>
            <a:r>
              <a:rPr lang="zh-CN" sz="1600">
                <a:solidFill>
                  <a:schemeClr val="dk1"/>
                </a:solidFill>
              </a:rPr>
              <a:t>We d</a:t>
            </a:r>
            <a:r>
              <a:rPr lang="zh-CN" sz="1600">
                <a:solidFill>
                  <a:schemeClr val="dk1"/>
                </a:solidFill>
              </a:rPr>
              <a:t>ifferentiate between a defender’s ability to</a:t>
            </a:r>
            <a:r>
              <a:rPr b="1" i="1" lang="zh-CN" sz="1600">
                <a:solidFill>
                  <a:schemeClr val="dk1"/>
                </a:solidFill>
              </a:rPr>
              <a:t> suppress</a:t>
            </a:r>
            <a:r>
              <a:rPr lang="zh-CN" sz="1600">
                <a:solidFill>
                  <a:schemeClr val="dk1"/>
                </a:solidFill>
              </a:rPr>
              <a:t> shots (change shot selection) and </a:t>
            </a:r>
            <a:r>
              <a:rPr b="1" i="1" lang="zh-CN" sz="1600">
                <a:solidFill>
                  <a:schemeClr val="dk1"/>
                </a:solidFill>
              </a:rPr>
              <a:t>distrupt</a:t>
            </a:r>
            <a:r>
              <a:rPr lang="zh-CN" sz="1600">
                <a:solidFill>
                  <a:schemeClr val="dk1"/>
                </a:solidFill>
              </a:rPr>
              <a:t> shots (affect the odds that a shot is made).</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zh-CN" sz="1600">
                <a:solidFill>
                  <a:schemeClr val="dk1"/>
                </a:solidFill>
              </a:rPr>
              <a:t>Method:</a:t>
            </a:r>
            <a:endParaRPr b="1" sz="1600">
              <a:solidFill>
                <a:schemeClr val="dk1"/>
              </a:solidFill>
            </a:endParaRPr>
          </a:p>
          <a:p>
            <a:pPr indent="-330200" lvl="0" marL="457200" rtl="0" algn="l">
              <a:spcBef>
                <a:spcPts val="1200"/>
              </a:spcBef>
              <a:spcAft>
                <a:spcPts val="0"/>
              </a:spcAft>
              <a:buClr>
                <a:schemeClr val="dk1"/>
              </a:buClr>
              <a:buSzPts val="1600"/>
              <a:buChar char="-"/>
            </a:pPr>
            <a:r>
              <a:rPr b="1" lang="zh-CN" sz="1600">
                <a:solidFill>
                  <a:schemeClr val="dk1"/>
                </a:solidFill>
              </a:rPr>
              <a:t>Construct joint models</a:t>
            </a:r>
            <a:r>
              <a:rPr lang="zh-CN" sz="1600">
                <a:solidFill>
                  <a:schemeClr val="dk1"/>
                </a:solidFill>
              </a:rPr>
              <a:t> for the skills and preferences of offensive players as well as how individual defenders affect htose preferences and skills.</a:t>
            </a:r>
            <a:endParaRPr sz="1600">
              <a:solidFill>
                <a:schemeClr val="dk1"/>
              </a:solidFill>
            </a:endParaRPr>
          </a:p>
          <a:p>
            <a:pPr indent="0" lvl="0" marL="0" rtl="0" algn="l">
              <a:spcBef>
                <a:spcPts val="1200"/>
              </a:spcBef>
              <a:spcAft>
                <a:spcPts val="0"/>
              </a:spcAft>
              <a:buNone/>
            </a:pPr>
            <a:r>
              <a:rPr b="1" lang="zh-CN" sz="1600">
                <a:solidFill>
                  <a:schemeClr val="dk1"/>
                </a:solidFill>
              </a:rPr>
              <a:t>Notes:</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Parameter regularization is important, since the individuals only face certain situations a handful time, so the sample sizes can be quite small.</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To deal with this, we can exploit similarities between players and pooling information in different ways, and players with similar roles should have similar skill sets and thusparameter values.</a:t>
            </a:r>
            <a:endParaRPr sz="16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12.4.2.1 Shot Suppression Model</a:t>
            </a:r>
            <a:endParaRPr b="1"/>
          </a:p>
        </p:txBody>
      </p:sp>
      <p:sp>
        <p:nvSpPr>
          <p:cNvPr id="267" name="Google Shape;267;p41"/>
          <p:cNvSpPr txBox="1"/>
          <p:nvPr>
            <p:ph idx="1" type="body"/>
          </p:nvPr>
        </p:nvSpPr>
        <p:spPr>
          <a:xfrm>
            <a:off x="311700" y="847675"/>
            <a:ext cx="8520600" cy="42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Modeling:</a:t>
            </a:r>
            <a:endParaRPr b="1" sz="1600">
              <a:solidFill>
                <a:schemeClr val="dk1"/>
              </a:solidFill>
            </a:endParaRPr>
          </a:p>
          <a:p>
            <a:pPr indent="0" lvl="0" marL="0" rtl="0" algn="l">
              <a:spcBef>
                <a:spcPts val="1200"/>
              </a:spcBef>
              <a:spcAft>
                <a:spcPts val="0"/>
              </a:spcAft>
              <a:buNone/>
            </a:pPr>
            <a:r>
              <a:rPr b="1" lang="zh-CN" sz="1600">
                <a:solidFill>
                  <a:schemeClr val="dk1"/>
                </a:solidFill>
              </a:rPr>
              <a:t>	</a:t>
            </a:r>
            <a:r>
              <a:rPr lang="zh-CN" sz="1600">
                <a:solidFill>
                  <a:schemeClr val="dk1"/>
                </a:solidFill>
              </a:rPr>
              <a:t>Model shot selection among 5 offensive players in 5 discretized court regions (spatial basis) using a </a:t>
            </a:r>
            <a:r>
              <a:rPr b="1" lang="zh-CN" sz="1600">
                <a:solidFill>
                  <a:schemeClr val="dk1"/>
                </a:solidFill>
              </a:rPr>
              <a:t>multinomial distribution with logit link function.</a:t>
            </a:r>
            <a:endParaRPr b="1" sz="1600">
              <a:solidFill>
                <a:schemeClr val="dk1"/>
              </a:solidFill>
            </a:endParaRPr>
          </a:p>
          <a:p>
            <a:pPr indent="0" lvl="0" marL="0" rtl="0" algn="l">
              <a:spcBef>
                <a:spcPts val="1200"/>
              </a:spcBef>
              <a:spcAft>
                <a:spcPts val="0"/>
              </a:spcAft>
              <a:buNone/>
            </a:pPr>
            <a:r>
              <a:t/>
            </a:r>
            <a:endParaRPr b="1" sz="1600">
              <a:solidFill>
                <a:schemeClr val="dk1"/>
              </a:solidFill>
            </a:endParaRPr>
          </a:p>
          <a:p>
            <a:pPr indent="0" lvl="0" marL="0" rtl="0" algn="l">
              <a:spcBef>
                <a:spcPts val="1200"/>
              </a:spcBef>
              <a:spcAft>
                <a:spcPts val="0"/>
              </a:spcAft>
              <a:buNone/>
            </a:pPr>
            <a:r>
              <a:rPr lang="zh-CN" sz="1600">
                <a:solidFill>
                  <a:schemeClr val="dk1"/>
                </a:solidFill>
              </a:rPr>
              <a:t>There are	                  discrete outcomes for this model, reflecting 5 court regins and five possible shooters, plus one for “no shot” (e.g. turnover).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We model the shot selection as a function of all the shot propensities of all offensive players on the court and the fraction of time within a possession that each offensive players on the court and the fraction of time within a possession that each offensive player is guarded by each defender.</a:t>
            </a:r>
            <a:endParaRPr sz="1600">
              <a:solidFill>
                <a:schemeClr val="dk1"/>
              </a:solidFill>
            </a:endParaRPr>
          </a:p>
        </p:txBody>
      </p:sp>
      <p:pic>
        <p:nvPicPr>
          <p:cNvPr descr="R \times 5 + 1" id="268" name="Google Shape;268;p41" title="MathEquation,#000000"/>
          <p:cNvPicPr preferRelativeResize="0"/>
          <p:nvPr/>
        </p:nvPicPr>
        <p:blipFill>
          <a:blip r:embed="rId3">
            <a:alphaModFix/>
          </a:blip>
          <a:stretch>
            <a:fillRect/>
          </a:stretch>
        </p:blipFill>
        <p:spPr>
          <a:xfrm>
            <a:off x="1348675" y="2544000"/>
            <a:ext cx="907000" cy="207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12.2 Tracking Data</a:t>
            </a:r>
            <a:endParaRPr b="1"/>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CN" sz="1600">
                <a:solidFill>
                  <a:schemeClr val="dk1"/>
                </a:solidFill>
              </a:rPr>
              <a:t>There are two types of technologies to track players, by image processing or sensors. The latter one could improve the accuracy.</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The NBA collects the player-tracking data for two-dimensional coordinates of each player and the three-dimensional coordinates of the ball  by image processing. In addition to this, the data also consists of annotations for dribbles, passes, shots, turnovers and other actions on the court.</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Since the dataset is large, working on the entire data is not feasible. For computational tractability, we explore modeling strategies where the data are naturally partitioned, by dividing the data across players, poessessions, spatial regions, and teams. </a:t>
            </a:r>
            <a:endParaRPr sz="16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Multinomial Logistic Regression</a:t>
            </a:r>
            <a:endParaRPr b="1"/>
          </a:p>
        </p:txBody>
      </p:sp>
      <p:sp>
        <p:nvSpPr>
          <p:cNvPr id="274" name="Google Shape;27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zh-CN"/>
              <a:t>    </a:t>
            </a:r>
            <a:endParaRPr sz="1600">
              <a:solidFill>
                <a:schemeClr val="dk1"/>
              </a:solidFill>
            </a:endParaRPr>
          </a:p>
        </p:txBody>
      </p:sp>
      <p:pic>
        <p:nvPicPr>
          <p:cNvPr id="275" name="Google Shape;275;p42"/>
          <p:cNvPicPr preferRelativeResize="0"/>
          <p:nvPr/>
        </p:nvPicPr>
        <p:blipFill>
          <a:blip r:embed="rId3">
            <a:alphaModFix/>
          </a:blip>
          <a:stretch>
            <a:fillRect/>
          </a:stretch>
        </p:blipFill>
        <p:spPr>
          <a:xfrm>
            <a:off x="415125" y="1689238"/>
            <a:ext cx="8058150" cy="2124075"/>
          </a:xfrm>
          <a:prstGeom prst="rect">
            <a:avLst/>
          </a:prstGeom>
          <a:noFill/>
          <a:ln>
            <a:noFill/>
          </a:ln>
        </p:spPr>
      </p:pic>
      <p:pic>
        <p:nvPicPr>
          <p:cNvPr descr="S_n(j,r ) \text{:  an indicator for whether shooter $j$ shot in location $r$ in possession $n$. }" id="276" name="Google Shape;276;p42" title="MathEquation,#000000"/>
          <p:cNvPicPr preferRelativeResize="0"/>
          <p:nvPr/>
        </p:nvPicPr>
        <p:blipFill>
          <a:blip r:embed="rId4">
            <a:alphaModFix/>
          </a:blip>
          <a:stretch>
            <a:fillRect/>
          </a:stretch>
        </p:blipFill>
        <p:spPr>
          <a:xfrm>
            <a:off x="549775" y="1182175"/>
            <a:ext cx="6686900" cy="292550"/>
          </a:xfrm>
          <a:prstGeom prst="rect">
            <a:avLst/>
          </a:prstGeom>
          <a:noFill/>
          <a:ln>
            <a:noFill/>
          </a:ln>
        </p:spPr>
      </p:pic>
      <p:pic>
        <p:nvPicPr>
          <p:cNvPr descr="Z_n(j, k) \text{: the fraction of time defender $k$ is guarding offesnsive player $j$ at possession $n$, } \\&#10;\text{with $\sum_{j=1}^5 Z_n(j, k) = 1$}" id="277" name="Google Shape;277;p42" title="MathEquation,#000000"/>
          <p:cNvPicPr preferRelativeResize="0"/>
          <p:nvPr/>
        </p:nvPicPr>
        <p:blipFill>
          <a:blip r:embed="rId5">
            <a:alphaModFix/>
          </a:blip>
          <a:stretch>
            <a:fillRect/>
          </a:stretch>
        </p:blipFill>
        <p:spPr>
          <a:xfrm>
            <a:off x="549775" y="4027850"/>
            <a:ext cx="6958904" cy="63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Matchup Time and Prior Selection</a:t>
            </a:r>
            <a:endParaRPr b="1"/>
          </a:p>
        </p:txBody>
      </p:sp>
      <p:sp>
        <p:nvSpPr>
          <p:cNvPr id="283" name="Google Shape;283;p43"/>
          <p:cNvSpPr txBox="1"/>
          <p:nvPr>
            <p:ph idx="1" type="body"/>
          </p:nvPr>
        </p:nvSpPr>
        <p:spPr>
          <a:xfrm>
            <a:off x="311700" y="847675"/>
            <a:ext cx="8520600" cy="429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Matchup Time:</a:t>
            </a:r>
            <a:r>
              <a:rPr lang="zh-CN" sz="1600">
                <a:solidFill>
                  <a:schemeClr val="dk1"/>
                </a:solidFill>
              </a:rPr>
              <a:t>We calculate		    for each possession using defensive matchup model.</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zh-CN" sz="1600">
                <a:solidFill>
                  <a:schemeClr val="dk1"/>
                </a:solidFill>
              </a:rPr>
              <a:t>Prior Selection: </a:t>
            </a:r>
            <a:r>
              <a:rPr lang="zh-CN" sz="1600">
                <a:solidFill>
                  <a:schemeClr val="dk1"/>
                </a:solidFill>
              </a:rPr>
              <a:t>assume normal distributions of random effect </a:t>
            </a:r>
            <a:endParaRPr sz="1600">
              <a:solidFill>
                <a:schemeClr val="dk1"/>
              </a:solidFill>
            </a:endParaRPr>
          </a:p>
          <a:p>
            <a:pPr indent="0" lvl="0" marL="0" rtl="0" algn="l">
              <a:spcBef>
                <a:spcPts val="1200"/>
              </a:spcBef>
              <a:spcAft>
                <a:spcPts val="0"/>
              </a:spcAft>
              <a:buNone/>
            </a:pPr>
            <a:r>
              <a:rPr b="1" lang="zh-CN" sz="1600">
                <a:solidFill>
                  <a:schemeClr val="dk1"/>
                </a:solidFill>
              </a:rPr>
              <a:t>1. </a:t>
            </a:r>
            <a:r>
              <a:rPr b="1" lang="zh-CN" sz="1600">
                <a:solidFill>
                  <a:schemeClr val="dk1"/>
                </a:solidFill>
              </a:rPr>
              <a:t>Offense Prior:</a:t>
            </a:r>
            <a:endParaRPr b="1" sz="1600">
              <a:solidFill>
                <a:schemeClr val="dk1"/>
              </a:solidFill>
            </a:endParaRPr>
          </a:p>
          <a:p>
            <a:pPr indent="0" lvl="0" marL="0" rtl="0" algn="l">
              <a:spcBef>
                <a:spcPts val="1200"/>
              </a:spcBef>
              <a:spcAft>
                <a:spcPts val="0"/>
              </a:spcAft>
              <a:buNone/>
            </a:pPr>
            <a:r>
              <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The coefficients for each offensive player shrink toward a unique point based on the player’s position in the graph.</a:t>
            </a:r>
            <a:endParaRPr sz="1600">
              <a:solidFill>
                <a:schemeClr val="dk1"/>
              </a:solidFill>
            </a:endParaRPr>
          </a:p>
          <a:p>
            <a:pPr indent="0" lvl="0" marL="0" rtl="0" algn="l">
              <a:spcBef>
                <a:spcPts val="1200"/>
              </a:spcBef>
              <a:spcAft>
                <a:spcPts val="0"/>
              </a:spcAft>
              <a:buNone/>
            </a:pPr>
            <a:r>
              <a:rPr b="1" lang="zh-CN" sz="1600">
                <a:solidFill>
                  <a:schemeClr val="dk1"/>
                </a:solidFill>
              </a:rPr>
              <a:t>2. Defense Prior:</a:t>
            </a:r>
            <a:endParaRPr b="1" sz="1600">
              <a:solidFill>
                <a:schemeClr val="dk1"/>
              </a:solidFill>
            </a:endParaRPr>
          </a:p>
          <a:p>
            <a:pPr indent="0" lvl="0" marL="0" rtl="0" algn="l">
              <a:spcBef>
                <a:spcPts val="1200"/>
              </a:spcBef>
              <a:spcAft>
                <a:spcPts val="0"/>
              </a:spcAft>
              <a:buNone/>
            </a:pPr>
            <a:r>
              <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The coefficients for all defenders in the same group shrink to the same value.</a:t>
            </a:r>
            <a:endParaRPr sz="1600">
              <a:solidFill>
                <a:schemeClr val="dk1"/>
              </a:solidFill>
            </a:endParaRPr>
          </a:p>
        </p:txBody>
      </p:sp>
      <p:pic>
        <p:nvPicPr>
          <p:cNvPr descr="Z_n(j, k) " id="284" name="Google Shape;284;p43" title="MathEquation,#000000"/>
          <p:cNvPicPr preferRelativeResize="0"/>
          <p:nvPr/>
        </p:nvPicPr>
        <p:blipFill>
          <a:blip r:embed="rId3">
            <a:alphaModFix/>
          </a:blip>
          <a:stretch>
            <a:fillRect/>
          </a:stretch>
        </p:blipFill>
        <p:spPr>
          <a:xfrm>
            <a:off x="3051749" y="941536"/>
            <a:ext cx="732776" cy="261975"/>
          </a:xfrm>
          <a:prstGeom prst="rect">
            <a:avLst/>
          </a:prstGeom>
          <a:noFill/>
          <a:ln>
            <a:noFill/>
          </a:ln>
        </p:spPr>
      </p:pic>
      <p:pic>
        <p:nvPicPr>
          <p:cNvPr descr="\alpha \text{ and } \beta" id="285" name="Google Shape;285;p43" title="MathEquation,#000000"/>
          <p:cNvPicPr preferRelativeResize="0"/>
          <p:nvPr/>
        </p:nvPicPr>
        <p:blipFill>
          <a:blip r:embed="rId4">
            <a:alphaModFix/>
          </a:blip>
          <a:stretch>
            <a:fillRect/>
          </a:stretch>
        </p:blipFill>
        <p:spPr>
          <a:xfrm>
            <a:off x="6106849" y="1733554"/>
            <a:ext cx="732774" cy="300444"/>
          </a:xfrm>
          <a:prstGeom prst="rect">
            <a:avLst/>
          </a:prstGeom>
          <a:noFill/>
          <a:ln>
            <a:noFill/>
          </a:ln>
        </p:spPr>
      </p:pic>
      <p:pic>
        <p:nvPicPr>
          <p:cNvPr descr="\alpha \sim \text{conditional autoregressive (CAR) based on the offensive player similarity calculated before}" id="286" name="Google Shape;286;p43" title="MathEquation,#000000"/>
          <p:cNvPicPr preferRelativeResize="0"/>
          <p:nvPr/>
        </p:nvPicPr>
        <p:blipFill>
          <a:blip r:embed="rId5">
            <a:alphaModFix/>
          </a:blip>
          <a:stretch>
            <a:fillRect/>
          </a:stretch>
        </p:blipFill>
        <p:spPr>
          <a:xfrm>
            <a:off x="848056" y="2612375"/>
            <a:ext cx="7762094" cy="261975"/>
          </a:xfrm>
          <a:prstGeom prst="rect">
            <a:avLst/>
          </a:prstGeom>
          <a:noFill/>
          <a:ln>
            <a:noFill/>
          </a:ln>
        </p:spPr>
      </p:pic>
      <p:pic>
        <p:nvPicPr>
          <p:cNvPr descr="\text{$\beta$ $\sim$ hierarchical prior based on the clustering of defensive players}" id="287" name="Google Shape;287;p43" title="MathEquation,#000000"/>
          <p:cNvPicPr preferRelativeResize="0"/>
          <p:nvPr/>
        </p:nvPicPr>
        <p:blipFill>
          <a:blip r:embed="rId6">
            <a:alphaModFix/>
          </a:blip>
          <a:stretch>
            <a:fillRect/>
          </a:stretch>
        </p:blipFill>
        <p:spPr>
          <a:xfrm>
            <a:off x="848049" y="4235874"/>
            <a:ext cx="5730268" cy="300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Challenges</a:t>
            </a:r>
            <a:endParaRPr b="1"/>
          </a:p>
        </p:txBody>
      </p:sp>
      <p:sp>
        <p:nvSpPr>
          <p:cNvPr id="293" name="Google Shape;29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To fit this multinomial logistic regression over 150,000 possessions, they found the variational inference algorithm introduced by Murphy (2012) to be the most tractable way to estimate the parameters.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The estimates of reflect individual defensive ability to suppress shots in different regions and are discussed in Section 12.4.3 later.</a:t>
            </a:r>
            <a:endParaRPr sz="1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12.4.2.2 Shot Disruption Model</a:t>
            </a:r>
            <a:endParaRPr b="1"/>
          </a:p>
        </p:txBody>
      </p:sp>
      <p:sp>
        <p:nvSpPr>
          <p:cNvPr id="299" name="Google Shape;299;p45"/>
          <p:cNvSpPr txBox="1"/>
          <p:nvPr>
            <p:ph idx="1" type="body"/>
          </p:nvPr>
        </p:nvSpPr>
        <p:spPr>
          <a:xfrm>
            <a:off x="311700" y="695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Model: Bayesian logistic Regression</a:t>
            </a:r>
            <a:endParaRPr b="1"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The make/miss probabilities are a function of each shooter’s scoring ability, the distruption ability of the defender, and the defender’s distance to the shooter, then</a:t>
            </a:r>
            <a:endParaRPr sz="1600">
              <a:solidFill>
                <a:schemeClr val="dk1"/>
              </a:solidFill>
            </a:endParaRPr>
          </a:p>
        </p:txBody>
      </p:sp>
      <p:pic>
        <p:nvPicPr>
          <p:cNvPr id="300" name="Google Shape;300;p45"/>
          <p:cNvPicPr preferRelativeResize="0"/>
          <p:nvPr/>
        </p:nvPicPr>
        <p:blipFill>
          <a:blip r:embed="rId3">
            <a:alphaModFix/>
          </a:blip>
          <a:stretch>
            <a:fillRect/>
          </a:stretch>
        </p:blipFill>
        <p:spPr>
          <a:xfrm>
            <a:off x="1543450" y="2272150"/>
            <a:ext cx="5810250" cy="704850"/>
          </a:xfrm>
          <a:prstGeom prst="rect">
            <a:avLst/>
          </a:prstGeom>
          <a:noFill/>
          <a:ln>
            <a:noFill/>
          </a:ln>
        </p:spPr>
      </p:pic>
      <p:pic>
        <p:nvPicPr>
          <p:cNvPr descr="\text{$S_n(j, k, r)$ represents the occurrence of a shot by $j$ in region $r$, which was defended by $k$}" id="301" name="Google Shape;301;p45" title="MathEquation,#000000"/>
          <p:cNvPicPr preferRelativeResize="0"/>
          <p:nvPr/>
        </p:nvPicPr>
        <p:blipFill>
          <a:blip r:embed="rId4">
            <a:alphaModFix/>
          </a:blip>
          <a:stretch>
            <a:fillRect/>
          </a:stretch>
        </p:blipFill>
        <p:spPr>
          <a:xfrm>
            <a:off x="512875" y="3167850"/>
            <a:ext cx="6919374" cy="268131"/>
          </a:xfrm>
          <a:prstGeom prst="rect">
            <a:avLst/>
          </a:prstGeom>
          <a:noFill/>
          <a:ln>
            <a:noFill/>
          </a:ln>
        </p:spPr>
      </p:pic>
      <p:pic>
        <p:nvPicPr>
          <p:cNvPr descr="\text{$D_n$ is the distance in feet between the shooter and the defender at the moment of the shot.}" id="302" name="Google Shape;302;p45" title="MathEquation,#000000"/>
          <p:cNvPicPr preferRelativeResize="0"/>
          <p:nvPr/>
        </p:nvPicPr>
        <p:blipFill>
          <a:blip r:embed="rId5">
            <a:alphaModFix/>
          </a:blip>
          <a:stretch>
            <a:fillRect/>
          </a:stretch>
        </p:blipFill>
        <p:spPr>
          <a:xfrm>
            <a:off x="512875" y="3626825"/>
            <a:ext cx="6919374" cy="250832"/>
          </a:xfrm>
          <a:prstGeom prst="rect">
            <a:avLst/>
          </a:prstGeom>
          <a:noFill/>
          <a:ln>
            <a:noFill/>
          </a:ln>
        </p:spPr>
      </p:pic>
      <p:pic>
        <p:nvPicPr>
          <p:cNvPr descr="\text{$\theta_{jr}$ describes the scoring ability of offensive player $j$ shooting in region $r$, } \\&#10;\text{whereas $\phi_{kr}$ describes the disruption skill of defender $k$ in that region}" id="303" name="Google Shape;303;p45" title="MathEquation,#000000"/>
          <p:cNvPicPr preferRelativeResize="0"/>
          <p:nvPr/>
        </p:nvPicPr>
        <p:blipFill>
          <a:blip r:embed="rId6">
            <a:alphaModFix/>
          </a:blip>
          <a:stretch>
            <a:fillRect/>
          </a:stretch>
        </p:blipFill>
        <p:spPr>
          <a:xfrm>
            <a:off x="512875" y="3975100"/>
            <a:ext cx="6350000" cy="635000"/>
          </a:xfrm>
          <a:prstGeom prst="rect">
            <a:avLst/>
          </a:prstGeom>
          <a:noFill/>
          <a:ln>
            <a:noFill/>
          </a:ln>
        </p:spPr>
      </p:pic>
      <p:pic>
        <p:nvPicPr>
          <p:cNvPr descr="\text{The log-odds of a made shot also decreases linearly in the distance of the defender $D_n$ with rate $\xi_r$}" id="304" name="Google Shape;304;p45" title="MathEquation,#000000"/>
          <p:cNvPicPr preferRelativeResize="0"/>
          <p:nvPr/>
        </p:nvPicPr>
        <p:blipFill>
          <a:blip r:embed="rId7">
            <a:alphaModFix/>
          </a:blip>
          <a:stretch>
            <a:fillRect/>
          </a:stretch>
        </p:blipFill>
        <p:spPr>
          <a:xfrm>
            <a:off x="524095" y="4686600"/>
            <a:ext cx="7944522" cy="268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Prior Selection and Fit</a:t>
            </a:r>
            <a:endParaRPr b="1"/>
          </a:p>
        </p:txBody>
      </p:sp>
      <p:sp>
        <p:nvSpPr>
          <p:cNvPr id="310" name="Google Shape;310;p46"/>
          <p:cNvSpPr txBox="1"/>
          <p:nvPr>
            <p:ph idx="1" type="body"/>
          </p:nvPr>
        </p:nvSpPr>
        <p:spPr>
          <a:xfrm>
            <a:off x="311700" y="1152475"/>
            <a:ext cx="8520600" cy="382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Offensive efficiency parameter:</a:t>
            </a:r>
            <a:endParaRPr b="1" sz="1600">
              <a:solidFill>
                <a:schemeClr val="dk1"/>
              </a:solidFill>
            </a:endParaRPr>
          </a:p>
          <a:p>
            <a:pPr indent="0" lvl="0" marL="0" rtl="0" algn="l">
              <a:spcBef>
                <a:spcPts val="1200"/>
              </a:spcBef>
              <a:spcAft>
                <a:spcPts val="0"/>
              </a:spcAft>
              <a:buNone/>
            </a:pPr>
            <a:r>
              <a:rPr b="1" lang="zh-CN" sz="1600">
                <a:solidFill>
                  <a:schemeClr val="dk1"/>
                </a:solidFill>
              </a:rPr>
              <a:t>	</a:t>
            </a:r>
            <a:r>
              <a:rPr lang="zh-CN" sz="1600">
                <a:solidFill>
                  <a:schemeClr val="dk1"/>
                </a:solidFill>
              </a:rPr>
              <a:t>CAR prior</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zh-CN" sz="1600">
                <a:solidFill>
                  <a:schemeClr val="dk1"/>
                </a:solidFill>
              </a:rPr>
              <a:t>Defensive disruption parameters:</a:t>
            </a:r>
            <a:endParaRPr b="1" sz="1600">
              <a:solidFill>
                <a:schemeClr val="dk1"/>
              </a:solidFill>
            </a:endParaRPr>
          </a:p>
          <a:p>
            <a:pPr indent="0" lvl="0" marL="0" rtl="0" algn="l">
              <a:spcBef>
                <a:spcPts val="1200"/>
              </a:spcBef>
              <a:spcAft>
                <a:spcPts val="0"/>
              </a:spcAft>
              <a:buNone/>
            </a:pPr>
            <a:r>
              <a:rPr b="1" lang="zh-CN" sz="1600">
                <a:solidFill>
                  <a:schemeClr val="dk1"/>
                </a:solidFill>
              </a:rPr>
              <a:t>	</a:t>
            </a:r>
            <a:r>
              <a:rPr lang="zh-CN" sz="1600">
                <a:solidFill>
                  <a:schemeClr val="dk1"/>
                </a:solidFill>
              </a:rPr>
              <a:t>hierarchical models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zh-CN" sz="1600">
                <a:solidFill>
                  <a:schemeClr val="dk1"/>
                </a:solidFill>
              </a:rPr>
              <a:t>Fit</a:t>
            </a:r>
            <a:endParaRPr b="1" sz="1600">
              <a:solidFill>
                <a:schemeClr val="dk1"/>
              </a:solidFill>
            </a:endParaRPr>
          </a:p>
          <a:p>
            <a:pPr indent="457200" lvl="0" marL="0" rtl="0" algn="l">
              <a:spcBef>
                <a:spcPts val="1200"/>
              </a:spcBef>
              <a:spcAft>
                <a:spcPts val="1200"/>
              </a:spcAft>
              <a:buNone/>
            </a:pPr>
            <a:r>
              <a:rPr lang="zh-CN" sz="1600">
                <a:solidFill>
                  <a:schemeClr val="dk1"/>
                </a:solidFill>
              </a:rPr>
              <a:t>The model is fit by STAN to conduct full Bayesian inference on all model parameters. </a:t>
            </a:r>
            <a:endParaRPr sz="16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12.4.3 Results</a:t>
            </a:r>
            <a:endParaRPr b="1"/>
          </a:p>
        </p:txBody>
      </p:sp>
      <p:sp>
        <p:nvSpPr>
          <p:cNvPr id="316" name="Google Shape;316;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The parameters can be used to rank a player’s ability to both suppress and disrupt shots.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Example: </a:t>
            </a:r>
            <a:endParaRPr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Chris Paul defends relatively few shots in the region close to the basket, yet the players he guards take fewer shots in this area relative to similar defenders.</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This suggests that he is good at keeping players from driving toward the rim, even though as a defender he rarely occupies the space under the basket.</a:t>
            </a:r>
            <a:endParaRPr sz="16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2" name="Google Shape;322;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3" name="Google Shape;323;p48"/>
          <p:cNvPicPr preferRelativeResize="0"/>
          <p:nvPr/>
        </p:nvPicPr>
        <p:blipFill>
          <a:blip r:embed="rId3">
            <a:alphaModFix/>
          </a:blip>
          <a:stretch>
            <a:fillRect/>
          </a:stretch>
        </p:blipFill>
        <p:spPr>
          <a:xfrm rot="5400000">
            <a:off x="2255762" y="-1856113"/>
            <a:ext cx="4517500" cy="89614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Challenges</a:t>
            </a:r>
            <a:endParaRPr b="1"/>
          </a:p>
        </p:txBody>
      </p:sp>
      <p:sp>
        <p:nvSpPr>
          <p:cNvPr id="329" name="Google Shape;32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1600">
                <a:solidFill>
                  <a:schemeClr val="dk1"/>
                </a:solidFill>
              </a:rPr>
              <a:t>There are still many significant challenges in truly understanding defensive competence. “Who’s guarding whom” is only one way to understand intent; without ground-truth team strategy, it is very difficult to know whom a defender is supposed to be guarding or when he is supposed to rotate or switch on defense.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Future work on quantifying defensive ability ought to incorporate defensive schemes into models for both the team and individual skills. This can be accomplished by combing knowledge from basketball experts with more complext models for player interactions.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t/>
            </a:r>
            <a:endParaRPr sz="16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12.5 Valuing Decision</a:t>
            </a:r>
            <a:endParaRPr b="1"/>
          </a:p>
        </p:txBody>
      </p:sp>
      <p:sp>
        <p:nvSpPr>
          <p:cNvPr id="335" name="Google Shape;335;p50"/>
          <p:cNvSpPr txBox="1"/>
          <p:nvPr>
            <p:ph idx="1" type="body"/>
          </p:nvPr>
        </p:nvSpPr>
        <p:spPr>
          <a:xfrm>
            <a:off x="311700" y="1152475"/>
            <a:ext cx="8520600" cy="455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Decision-making is a key component of a player’s impact in basketball, distinct from the usage and skill in traditional metrics.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In our own work, we quantify decision-making through a quantity called </a:t>
            </a:r>
            <a:r>
              <a:rPr b="1" i="1" lang="zh-CN" sz="1600">
                <a:solidFill>
                  <a:schemeClr val="dk1"/>
                </a:solidFill>
              </a:rPr>
              <a:t>expected possession value </a:t>
            </a:r>
            <a:r>
              <a:rPr lang="zh-CN" sz="1600">
                <a:solidFill>
                  <a:schemeClr val="dk1"/>
                </a:solidFill>
              </a:rPr>
              <a:t>(EPV), introduced originally in Cervone et al. (2014). </a:t>
            </a:r>
            <a:endParaRPr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EPV is the expected number of points the offense will score in a particular possession, given the spatiotemporal history of that possession up to time t.</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EPV is calculated using a stochastic process model for basketball possession outcomes. This naturally provides us with counterfactuals for basketball events of interest, which can be used to quantify the value created or destroyed by players’ decisions.</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t/>
            </a:r>
            <a:endParaRPr sz="16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12.5.1 Expected Possession Value</a:t>
            </a:r>
            <a:endParaRPr b="1"/>
          </a:p>
        </p:txBody>
      </p:sp>
      <p:sp>
        <p:nvSpPr>
          <p:cNvPr id="341" name="Google Shape;341;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The EPV at time t during a possession provides the offense’s expected point total, given the spatiotemporal evolution of that possession up to time t.</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b="1" lang="zh-CN" sz="1600">
                <a:solidFill>
                  <a:schemeClr val="dk1"/>
                </a:solidFill>
              </a:rPr>
              <a:t>EPV</a:t>
            </a:r>
            <a:endParaRPr b="1" sz="1600">
              <a:solidFill>
                <a:schemeClr val="dk1"/>
              </a:solidFill>
            </a:endParaRPr>
          </a:p>
          <a:p>
            <a:pPr indent="0" lvl="0" marL="0" rtl="0" algn="l">
              <a:spcBef>
                <a:spcPts val="1200"/>
              </a:spcBef>
              <a:spcAft>
                <a:spcPts val="1200"/>
              </a:spcAft>
              <a:buNone/>
            </a:pPr>
            <a:r>
              <a:rPr lang="zh-CN" sz="1600">
                <a:solidFill>
                  <a:schemeClr val="dk1"/>
                </a:solidFill>
              </a:rPr>
              <a:t>	</a:t>
            </a:r>
            <a:endParaRPr sz="1600">
              <a:solidFill>
                <a:schemeClr val="dk1"/>
              </a:solidFill>
            </a:endParaRPr>
          </a:p>
        </p:txBody>
      </p:sp>
      <p:pic>
        <p:nvPicPr>
          <p:cNvPr descr="\text{$X \in \{0, 2, 3\}$ is the number of points the offense scores on a particular possession}. \\ &#10;\text{$Z_s$ represent the full set of player locations (10 players) and actions (such as a pass or shot at time $s$) at time $s$}" id="342" name="Google Shape;342;p51" title="MathEquation,#000000"/>
          <p:cNvPicPr preferRelativeResize="0"/>
          <p:nvPr/>
        </p:nvPicPr>
        <p:blipFill>
          <a:blip r:embed="rId3">
            <a:alphaModFix/>
          </a:blip>
          <a:stretch>
            <a:fillRect/>
          </a:stretch>
        </p:blipFill>
        <p:spPr>
          <a:xfrm>
            <a:off x="311690" y="3433225"/>
            <a:ext cx="8644524" cy="572700"/>
          </a:xfrm>
          <a:prstGeom prst="rect">
            <a:avLst/>
          </a:prstGeom>
          <a:noFill/>
          <a:ln>
            <a:noFill/>
          </a:ln>
        </p:spPr>
      </p:pic>
      <p:pic>
        <p:nvPicPr>
          <p:cNvPr id="343" name="Google Shape;343;p51"/>
          <p:cNvPicPr preferRelativeResize="0"/>
          <p:nvPr/>
        </p:nvPicPr>
        <p:blipFill rotWithShape="1">
          <a:blip r:embed="rId4">
            <a:alphaModFix/>
          </a:blip>
          <a:srcRect b="13424" l="4552" r="4571" t="18011"/>
          <a:stretch/>
        </p:blipFill>
        <p:spPr>
          <a:xfrm>
            <a:off x="729275" y="2804950"/>
            <a:ext cx="2558075" cy="392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12.3 Typifying Players</a:t>
            </a:r>
            <a:endParaRPr b="1"/>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Traditionally, players position labels (PG, SG, SF, PF, C) are a simplification of a player’s role, but they overlook the variability of player style and kill them within the same position.</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This section desribes methods that use player-tracking data to expand our quantification of player roles to better promote apples-to-apples comparisons. We define player roles for players on both offense and defense based on spatial patterns in their play.</a:t>
            </a:r>
            <a:endParaRPr sz="16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Macro Level Data Processing</a:t>
            </a:r>
            <a:endParaRPr b="1"/>
          </a:p>
        </p:txBody>
      </p:sp>
      <p:sp>
        <p:nvSpPr>
          <p:cNvPr id="349" name="Google Shape;349;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The raw spatial data (    ) is the micro level, while we need it to be macro level by the triple:</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We assume the model for macro transitions 				     is semi-Markov, i.e. the sequence of new states visited, 				 is a homogeneous Markov chain.</a:t>
            </a:r>
            <a:endParaRPr sz="1600">
              <a:solidFill>
                <a:schemeClr val="dk1"/>
              </a:solidFill>
            </a:endParaRPr>
          </a:p>
        </p:txBody>
      </p:sp>
      <p:pic>
        <p:nvPicPr>
          <p:cNvPr id="350" name="Google Shape;350;p52"/>
          <p:cNvPicPr preferRelativeResize="0"/>
          <p:nvPr/>
        </p:nvPicPr>
        <p:blipFill rotWithShape="1">
          <a:blip r:embed="rId3">
            <a:alphaModFix/>
          </a:blip>
          <a:srcRect b="0" l="0" r="0" t="31726"/>
          <a:stretch/>
        </p:blipFill>
        <p:spPr>
          <a:xfrm>
            <a:off x="915375" y="1660525"/>
            <a:ext cx="6546750" cy="391000"/>
          </a:xfrm>
          <a:prstGeom prst="rect">
            <a:avLst/>
          </a:prstGeom>
          <a:noFill/>
          <a:ln>
            <a:noFill/>
          </a:ln>
        </p:spPr>
      </p:pic>
      <p:pic>
        <p:nvPicPr>
          <p:cNvPr descr="P(C_{t+\epsilon} | C_0, ..., C_t)" id="351" name="Google Shape;351;p52" title="MathEquation,#000000"/>
          <p:cNvPicPr preferRelativeResize="0"/>
          <p:nvPr/>
        </p:nvPicPr>
        <p:blipFill>
          <a:blip r:embed="rId4">
            <a:alphaModFix/>
          </a:blip>
          <a:stretch>
            <a:fillRect/>
          </a:stretch>
        </p:blipFill>
        <p:spPr>
          <a:xfrm>
            <a:off x="4386275" y="2571750"/>
            <a:ext cx="1739650" cy="256600"/>
          </a:xfrm>
          <a:prstGeom prst="rect">
            <a:avLst/>
          </a:prstGeom>
          <a:noFill/>
          <a:ln>
            <a:noFill/>
          </a:ln>
        </p:spPr>
      </p:pic>
      <p:pic>
        <p:nvPicPr>
          <p:cNvPr descr="C^{(0)}, C^{(1)}, ..., C^{(k)}" id="352" name="Google Shape;352;p52" title="MathEquation,#000000"/>
          <p:cNvPicPr preferRelativeResize="0"/>
          <p:nvPr/>
        </p:nvPicPr>
        <p:blipFill>
          <a:blip r:embed="rId5">
            <a:alphaModFix/>
          </a:blip>
          <a:stretch>
            <a:fillRect/>
          </a:stretch>
        </p:blipFill>
        <p:spPr>
          <a:xfrm>
            <a:off x="3298600" y="2828350"/>
            <a:ext cx="1629214" cy="256600"/>
          </a:xfrm>
          <a:prstGeom prst="rect">
            <a:avLst/>
          </a:prstGeom>
          <a:noFill/>
          <a:ln>
            <a:noFill/>
          </a:ln>
        </p:spPr>
      </p:pic>
      <p:pic>
        <p:nvPicPr>
          <p:cNvPr descr="Z_s" id="353" name="Google Shape;353;p52" title="MathEquation,#000000"/>
          <p:cNvPicPr preferRelativeResize="0"/>
          <p:nvPr/>
        </p:nvPicPr>
        <p:blipFill>
          <a:blip r:embed="rId6">
            <a:alphaModFix/>
          </a:blip>
          <a:stretch>
            <a:fillRect/>
          </a:stretch>
        </p:blipFill>
        <p:spPr>
          <a:xfrm>
            <a:off x="2356919" y="1280934"/>
            <a:ext cx="242494" cy="2224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Future States Assumption</a:t>
            </a:r>
            <a:endParaRPr b="1"/>
          </a:p>
        </p:txBody>
      </p:sp>
      <p:sp>
        <p:nvSpPr>
          <p:cNvPr id="359" name="Google Shape;35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600">
              <a:solidFill>
                <a:schemeClr val="dk1"/>
              </a:solidFill>
            </a:endParaRPr>
          </a:p>
        </p:txBody>
      </p:sp>
      <p:pic>
        <p:nvPicPr>
          <p:cNvPr id="360" name="Google Shape;360;p53"/>
          <p:cNvPicPr preferRelativeResize="0"/>
          <p:nvPr/>
        </p:nvPicPr>
        <p:blipFill>
          <a:blip r:embed="rId3">
            <a:alphaModFix/>
          </a:blip>
          <a:stretch>
            <a:fillRect/>
          </a:stretch>
        </p:blipFill>
        <p:spPr>
          <a:xfrm>
            <a:off x="176200" y="1256425"/>
            <a:ext cx="8791575" cy="2419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EPV</a:t>
            </a:r>
            <a:endParaRPr b="1"/>
          </a:p>
        </p:txBody>
      </p:sp>
      <p:sp>
        <p:nvSpPr>
          <p:cNvPr id="366" name="Google Shape;36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7" name="Google Shape;367;p54"/>
          <p:cNvPicPr preferRelativeResize="0"/>
          <p:nvPr/>
        </p:nvPicPr>
        <p:blipFill>
          <a:blip r:embed="rId3">
            <a:alphaModFix/>
          </a:blip>
          <a:stretch>
            <a:fillRect/>
          </a:stretch>
        </p:blipFill>
        <p:spPr>
          <a:xfrm>
            <a:off x="152400" y="1152463"/>
            <a:ext cx="8839200" cy="21621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Prediction Problem</a:t>
            </a:r>
            <a:endParaRPr b="1"/>
          </a:p>
        </p:txBody>
      </p:sp>
      <p:sp>
        <p:nvSpPr>
          <p:cNvPr id="373" name="Google Shape;373;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4" name="Google Shape;374;p55"/>
          <p:cNvPicPr preferRelativeResize="0"/>
          <p:nvPr/>
        </p:nvPicPr>
        <p:blipFill>
          <a:blip r:embed="rId3">
            <a:alphaModFix/>
          </a:blip>
          <a:stretch>
            <a:fillRect/>
          </a:stretch>
        </p:blipFill>
        <p:spPr>
          <a:xfrm>
            <a:off x="214313" y="688975"/>
            <a:ext cx="8715375" cy="4343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12.5.2 Parametric Modeling and Inference</a:t>
            </a:r>
            <a:endParaRPr b="1"/>
          </a:p>
        </p:txBody>
      </p:sp>
      <p:sp>
        <p:nvSpPr>
          <p:cNvPr id="380" name="Google Shape;380;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Player Movement</a:t>
            </a:r>
            <a:endParaRPr b="1"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We model						      as an integrated autoregressive process with spatial innovations. </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  </a:t>
            </a:r>
            <a:endParaRPr sz="1600">
              <a:solidFill>
                <a:schemeClr val="dk1"/>
              </a:solidFill>
            </a:endParaRPr>
          </a:p>
          <a:p>
            <a:pPr indent="0" lvl="0" marL="0" rtl="0" algn="l">
              <a:spcBef>
                <a:spcPts val="1200"/>
              </a:spcBef>
              <a:spcAft>
                <a:spcPts val="0"/>
              </a:spcAft>
              <a:buNone/>
            </a:pPr>
            <a:r>
              <a:rPr lang="zh-CN" sz="1600">
                <a:solidFill>
                  <a:schemeClr val="dk1"/>
                </a:solidFill>
              </a:rPr>
              <a:t>Then,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 Similarly for </a:t>
            </a:r>
            <a:endParaRPr sz="1600">
              <a:solidFill>
                <a:schemeClr val="dk1"/>
              </a:solidFill>
            </a:endParaRPr>
          </a:p>
          <a:p>
            <a:pPr indent="0" lvl="0" marL="0" rtl="0" algn="l">
              <a:spcBef>
                <a:spcPts val="1200"/>
              </a:spcBef>
              <a:spcAft>
                <a:spcPts val="1200"/>
              </a:spcAft>
              <a:buNone/>
            </a:pPr>
            <a:r>
              <a:rPr b="1" lang="zh-CN" sz="1600">
                <a:solidFill>
                  <a:schemeClr val="dk1"/>
                </a:solidFill>
              </a:rPr>
              <a:t>	</a:t>
            </a:r>
            <a:endParaRPr sz="1600">
              <a:solidFill>
                <a:schemeClr val="dk1"/>
              </a:solidFill>
            </a:endParaRPr>
          </a:p>
        </p:txBody>
      </p:sp>
      <p:pic>
        <p:nvPicPr>
          <p:cNvPr descr="P(Z_{t+\epsilon} | M(t)^{c}, Z_0, ..., Z_t)" id="381" name="Google Shape;381;p56" title="MathEquation,#000000"/>
          <p:cNvPicPr preferRelativeResize="0"/>
          <p:nvPr/>
        </p:nvPicPr>
        <p:blipFill>
          <a:blip r:embed="rId3">
            <a:alphaModFix/>
          </a:blip>
          <a:stretch>
            <a:fillRect/>
          </a:stretch>
        </p:blipFill>
        <p:spPr>
          <a:xfrm>
            <a:off x="1873426" y="1671725"/>
            <a:ext cx="2462800" cy="264750"/>
          </a:xfrm>
          <a:prstGeom prst="rect">
            <a:avLst/>
          </a:prstGeom>
          <a:noFill/>
          <a:ln>
            <a:noFill/>
          </a:ln>
        </p:spPr>
      </p:pic>
      <p:pic>
        <p:nvPicPr>
          <p:cNvPr descr="\text{the location of offensive player $l$ at time $t$ be $z^l(t) = (x^l(t), y^l(t))$}" id="382" name="Google Shape;382;p56" title="MathEquation,#000000"/>
          <p:cNvPicPr preferRelativeResize="0"/>
          <p:nvPr/>
        </p:nvPicPr>
        <p:blipFill>
          <a:blip r:embed="rId4">
            <a:alphaModFix/>
          </a:blip>
          <a:stretch>
            <a:fillRect/>
          </a:stretch>
        </p:blipFill>
        <p:spPr>
          <a:xfrm>
            <a:off x="873696" y="2262100"/>
            <a:ext cx="5166230" cy="264750"/>
          </a:xfrm>
          <a:prstGeom prst="rect">
            <a:avLst/>
          </a:prstGeom>
          <a:noFill/>
          <a:ln>
            <a:noFill/>
          </a:ln>
        </p:spPr>
      </p:pic>
      <p:pic>
        <p:nvPicPr>
          <p:cNvPr id="383" name="Google Shape;383;p56"/>
          <p:cNvPicPr preferRelativeResize="0"/>
          <p:nvPr/>
        </p:nvPicPr>
        <p:blipFill>
          <a:blip r:embed="rId5">
            <a:alphaModFix/>
          </a:blip>
          <a:stretch>
            <a:fillRect/>
          </a:stretch>
        </p:blipFill>
        <p:spPr>
          <a:xfrm>
            <a:off x="578775" y="3024688"/>
            <a:ext cx="4441125" cy="457325"/>
          </a:xfrm>
          <a:prstGeom prst="rect">
            <a:avLst/>
          </a:prstGeom>
          <a:noFill/>
          <a:ln>
            <a:noFill/>
          </a:ln>
        </p:spPr>
      </p:pic>
      <p:pic>
        <p:nvPicPr>
          <p:cNvPr descr="y^l(t)" id="384" name="Google Shape;384;p56" title="MathEquation,#000000"/>
          <p:cNvPicPr preferRelativeResize="0"/>
          <p:nvPr/>
        </p:nvPicPr>
        <p:blipFill>
          <a:blip r:embed="rId6">
            <a:alphaModFix/>
          </a:blip>
          <a:stretch>
            <a:fillRect/>
          </a:stretch>
        </p:blipFill>
        <p:spPr>
          <a:xfrm>
            <a:off x="1646020" y="3545400"/>
            <a:ext cx="390778" cy="2647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Nonstationary spatial behavior</a:t>
            </a:r>
            <a:endParaRPr b="1"/>
          </a:p>
        </p:txBody>
      </p:sp>
      <p:sp>
        <p:nvSpPr>
          <p:cNvPr id="390" name="Google Shape;390;p57"/>
          <p:cNvSpPr txBox="1"/>
          <p:nvPr>
            <p:ph idx="1" type="body"/>
          </p:nvPr>
        </p:nvSpPr>
        <p:spPr>
          <a:xfrm>
            <a:off x="311700" y="1152475"/>
            <a:ext cx="8520600" cy="38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For example, when possessing the ball, players typically accelerate toward the basket when beyond the arc, and decelerate when very close to the basket in order to attempt a shot.</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We assume </a:t>
            </a:r>
            <a:endParaRPr sz="1600">
              <a:solidFill>
                <a:schemeClr val="dk1"/>
              </a:solidFill>
            </a:endParaRPr>
          </a:p>
        </p:txBody>
      </p:sp>
      <p:pic>
        <p:nvPicPr>
          <p:cNvPr id="391" name="Google Shape;391;p57"/>
          <p:cNvPicPr preferRelativeResize="0"/>
          <p:nvPr/>
        </p:nvPicPr>
        <p:blipFill>
          <a:blip r:embed="rId3">
            <a:alphaModFix/>
          </a:blip>
          <a:stretch>
            <a:fillRect/>
          </a:stretch>
        </p:blipFill>
        <p:spPr>
          <a:xfrm>
            <a:off x="376825" y="1251988"/>
            <a:ext cx="4441125" cy="457325"/>
          </a:xfrm>
          <a:prstGeom prst="rect">
            <a:avLst/>
          </a:prstGeom>
          <a:noFill/>
          <a:ln>
            <a:noFill/>
          </a:ln>
        </p:spPr>
      </p:pic>
      <p:pic>
        <p:nvPicPr>
          <p:cNvPr descr="\text{where $\eta^l_x(t)$ capture nonstationary spatial behavior that describes players' movement tendencies}" id="392" name="Google Shape;392;p57" title="MathEquation,#000000"/>
          <p:cNvPicPr preferRelativeResize="0"/>
          <p:nvPr/>
        </p:nvPicPr>
        <p:blipFill>
          <a:blip r:embed="rId4">
            <a:alphaModFix/>
          </a:blip>
          <a:stretch>
            <a:fillRect/>
          </a:stretch>
        </p:blipFill>
        <p:spPr>
          <a:xfrm>
            <a:off x="516100" y="1709300"/>
            <a:ext cx="7250000" cy="262800"/>
          </a:xfrm>
          <a:prstGeom prst="rect">
            <a:avLst/>
          </a:prstGeom>
          <a:noFill/>
          <a:ln>
            <a:noFill/>
          </a:ln>
        </p:spPr>
      </p:pic>
      <p:pic>
        <p:nvPicPr>
          <p:cNvPr descr="\eta^l_x(t) \sim \mathcal{N}(\mu_x^l(z^l(t)), (&#10;\sigma_x^l)^2), \\&#10;\text{where $\mu_x^l$ maps player $l$'s location on the court to an additive effect, encoding a spatial pattern of acceleration}" id="393" name="Google Shape;393;p57" title="MathEquation,#000000"/>
          <p:cNvPicPr preferRelativeResize="0"/>
          <p:nvPr/>
        </p:nvPicPr>
        <p:blipFill>
          <a:blip r:embed="rId5">
            <a:alphaModFix/>
          </a:blip>
          <a:stretch>
            <a:fillRect/>
          </a:stretch>
        </p:blipFill>
        <p:spPr>
          <a:xfrm>
            <a:off x="516088" y="4067700"/>
            <a:ext cx="8484438" cy="572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246800" y="314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Spatial Pattern of Acceleration</a:t>
            </a:r>
            <a:endParaRPr b="1"/>
          </a:p>
        </p:txBody>
      </p:sp>
      <p:sp>
        <p:nvSpPr>
          <p:cNvPr id="399" name="Google Shape;399;p58"/>
          <p:cNvSpPr txBox="1"/>
          <p:nvPr>
            <p:ph idx="1" type="body"/>
          </p:nvPr>
        </p:nvSpPr>
        <p:spPr>
          <a:xfrm>
            <a:off x="134625" y="1152475"/>
            <a:ext cx="2863500" cy="3416400"/>
          </a:xfrm>
          <a:prstGeom prst="rect">
            <a:avLst/>
          </a:prstGeom>
        </p:spPr>
        <p:txBody>
          <a:bodyPr anchorCtr="0" anchor="t" bIns="91425" lIns="91425" spcFirstLastPara="1" rIns="91425" wrap="square" tIns="91425">
            <a:normAutofit fontScale="85000" lnSpcReduction="20000"/>
          </a:bodyPr>
          <a:lstStyle/>
          <a:p>
            <a:pPr indent="-314960" lvl="0" marL="457200" rtl="0" algn="l">
              <a:spcBef>
                <a:spcPts val="0"/>
              </a:spcBef>
              <a:spcAft>
                <a:spcPts val="0"/>
              </a:spcAft>
              <a:buClr>
                <a:schemeClr val="dk1"/>
              </a:buClr>
              <a:buSzPct val="100000"/>
              <a:buChar char="-"/>
            </a:pPr>
            <a:r>
              <a:rPr lang="zh-CN" sz="1600">
                <a:solidFill>
                  <a:schemeClr val="dk1"/>
                </a:solidFill>
              </a:rPr>
              <a:t>We </a:t>
            </a:r>
            <a:r>
              <a:rPr b="1" lang="zh-CN" sz="1600">
                <a:solidFill>
                  <a:schemeClr val="dk1"/>
                </a:solidFill>
              </a:rPr>
              <a:t>estimate the parameters</a:t>
            </a:r>
            <a:r>
              <a:rPr lang="zh-CN" sz="1600">
                <a:solidFill>
                  <a:schemeClr val="dk1"/>
                </a:solidFill>
              </a:rPr>
              <a:t> of this offensive model </a:t>
            </a:r>
            <a:r>
              <a:rPr b="1" lang="zh-CN" sz="1600">
                <a:solidFill>
                  <a:schemeClr val="dk1"/>
                </a:solidFill>
              </a:rPr>
              <a:t>seperately for each player.</a:t>
            </a:r>
            <a:endParaRPr b="1" sz="1600">
              <a:solidFill>
                <a:schemeClr val="dk1"/>
              </a:solidFill>
            </a:endParaRPr>
          </a:p>
          <a:p>
            <a:pPr indent="-314960" lvl="0" marL="457200" rtl="0" algn="l">
              <a:spcBef>
                <a:spcPts val="0"/>
              </a:spcBef>
              <a:spcAft>
                <a:spcPts val="0"/>
              </a:spcAft>
              <a:buClr>
                <a:schemeClr val="dk1"/>
              </a:buClr>
              <a:buSzPct val="100000"/>
              <a:buChar char="-"/>
            </a:pPr>
            <a:r>
              <a:rPr lang="zh-CN" sz="1600">
                <a:solidFill>
                  <a:schemeClr val="dk1"/>
                </a:solidFill>
              </a:rPr>
              <a:t>We use a different model for defensive players, adapting to include information on who is guarding on whom (see Section 12.4.1).</a:t>
            </a:r>
            <a:endParaRPr sz="1600">
              <a:solidFill>
                <a:schemeClr val="dk1"/>
              </a:solidFill>
            </a:endParaRPr>
          </a:p>
          <a:p>
            <a:pPr indent="-314960" lvl="0" marL="457200" rtl="0" algn="l">
              <a:spcBef>
                <a:spcPts val="0"/>
              </a:spcBef>
              <a:spcAft>
                <a:spcPts val="0"/>
              </a:spcAft>
              <a:buClr>
                <a:schemeClr val="dk1"/>
              </a:buClr>
              <a:buSzPct val="100000"/>
              <a:buChar char="-"/>
            </a:pPr>
            <a:r>
              <a:rPr lang="zh-CN" sz="1600">
                <a:solidFill>
                  <a:schemeClr val="dk1"/>
                </a:solidFill>
              </a:rPr>
              <a:t>This ensures that the locations of the offense and defense evolve cohesivel, respecting the spacing inherent in their adversarial roles.</a:t>
            </a:r>
            <a:endParaRPr sz="1600">
              <a:solidFill>
                <a:schemeClr val="dk1"/>
              </a:solidFill>
            </a:endParaRPr>
          </a:p>
        </p:txBody>
      </p:sp>
      <p:pic>
        <p:nvPicPr>
          <p:cNvPr id="400" name="Google Shape;400;p58"/>
          <p:cNvPicPr preferRelativeResize="0"/>
          <p:nvPr/>
        </p:nvPicPr>
        <p:blipFill rotWithShape="1">
          <a:blip r:embed="rId3">
            <a:alphaModFix/>
          </a:blip>
          <a:srcRect b="0" l="2186" r="1473" t="0"/>
          <a:stretch/>
        </p:blipFill>
        <p:spPr>
          <a:xfrm>
            <a:off x="3119050" y="831450"/>
            <a:ext cx="6024950" cy="4058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Joint Probability of a pass/shot/turnover occuring </a:t>
            </a:r>
            <a:endParaRPr b="1"/>
          </a:p>
        </p:txBody>
      </p:sp>
      <p:sp>
        <p:nvSpPr>
          <p:cNvPr id="406" name="Google Shape;406;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Apart from the movement model, what we need is the joint probability of a pass/shot/turnover occurring in the next time, along with the outcome of that pass/shot/turnover.</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This model represents playes’ decision-making tendencies, as we infer spatiotemporal features that influence passing and shooting behavior.</a:t>
            </a:r>
            <a:endParaRPr sz="16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0"/>
          <p:cNvSpPr txBox="1"/>
          <p:nvPr>
            <p:ph type="title"/>
          </p:nvPr>
        </p:nvSpPr>
        <p:spPr>
          <a:xfrm>
            <a:off x="311700" y="153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Log-linear models for 7 possible choices</a:t>
            </a:r>
            <a:endParaRPr b="1"/>
          </a:p>
        </p:txBody>
      </p:sp>
      <p:sp>
        <p:nvSpPr>
          <p:cNvPr id="412" name="Google Shape;412;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3" name="Google Shape;413;p60"/>
          <p:cNvPicPr preferRelativeResize="0"/>
          <p:nvPr/>
        </p:nvPicPr>
        <p:blipFill>
          <a:blip r:embed="rId3">
            <a:alphaModFix/>
          </a:blip>
          <a:stretch>
            <a:fillRect/>
          </a:stretch>
        </p:blipFill>
        <p:spPr>
          <a:xfrm>
            <a:off x="560975" y="726950"/>
            <a:ext cx="7550825" cy="4267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Passing Term</a:t>
            </a:r>
            <a:endParaRPr b="1"/>
          </a:p>
        </p:txBody>
      </p:sp>
      <p:sp>
        <p:nvSpPr>
          <p:cNvPr id="419" name="Google Shape;419;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0" name="Google Shape;420;p61"/>
          <p:cNvPicPr preferRelativeResize="0"/>
          <p:nvPr/>
        </p:nvPicPr>
        <p:blipFill>
          <a:blip r:embed="rId3">
            <a:alphaModFix/>
          </a:blip>
          <a:stretch>
            <a:fillRect/>
          </a:stretch>
        </p:blipFill>
        <p:spPr>
          <a:xfrm>
            <a:off x="578988" y="2664125"/>
            <a:ext cx="7896225" cy="1543050"/>
          </a:xfrm>
          <a:prstGeom prst="rect">
            <a:avLst/>
          </a:prstGeom>
          <a:noFill/>
          <a:ln>
            <a:noFill/>
          </a:ln>
        </p:spPr>
      </p:pic>
      <p:pic>
        <p:nvPicPr>
          <p:cNvPr id="421" name="Google Shape;421;p61"/>
          <p:cNvPicPr preferRelativeResize="0"/>
          <p:nvPr/>
        </p:nvPicPr>
        <p:blipFill>
          <a:blip r:embed="rId4">
            <a:alphaModFix/>
          </a:blip>
          <a:stretch>
            <a:fillRect/>
          </a:stretch>
        </p:blipFill>
        <p:spPr>
          <a:xfrm>
            <a:off x="1040325" y="1393250"/>
            <a:ext cx="6838950" cy="895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19575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12.3.1 Offensive Player Roles</a:t>
            </a:r>
            <a:endParaRPr b="1"/>
          </a:p>
        </p:txBody>
      </p:sp>
      <p:sp>
        <p:nvSpPr>
          <p:cNvPr id="79" name="Google Shape;79;p17"/>
          <p:cNvSpPr txBox="1"/>
          <p:nvPr>
            <p:ph idx="1" type="body"/>
          </p:nvPr>
        </p:nvSpPr>
        <p:spPr>
          <a:xfrm>
            <a:off x="311700" y="703375"/>
            <a:ext cx="8520600" cy="42387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zh-CN" sz="1600">
                <a:solidFill>
                  <a:schemeClr val="dk1"/>
                </a:solidFill>
              </a:rPr>
              <a:t>The location of player’s shot attempts is a useful source of information to desribe an offensive player’s role.</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These locations offer a sense of how a particular player’s skills are used by an offensive scheme. For example, Tony Parker and Steph Curry are point guards, but their shooting habits and skill sets are quite different. To characterize this difference,we propose to desribe an offensive player in terms of their shot selection. This characterization is also crucial for models that desribe how defensive performance modulates shot selection.</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In this section, </a:t>
            </a:r>
            <a:r>
              <a:rPr b="1" lang="zh-CN" sz="1600">
                <a:solidFill>
                  <a:schemeClr val="dk1"/>
                </a:solidFill>
              </a:rPr>
              <a:t>we develop a method to construct a low-dimensional representation of this point process such that “similar” shooters will be nearby in some low-dimensional space</a:t>
            </a:r>
            <a:r>
              <a:rPr lang="zh-CN" sz="1600">
                <a:solidFill>
                  <a:schemeClr val="dk1"/>
                </a:solidFill>
              </a:rPr>
              <a:t>. Shot selection can be stucture as </a:t>
            </a:r>
            <a:r>
              <a:rPr i="1" lang="zh-CN" sz="1600">
                <a:solidFill>
                  <a:schemeClr val="dk1"/>
                </a:solidFill>
              </a:rPr>
              <a:t>shot types</a:t>
            </a:r>
            <a:r>
              <a:rPr lang="zh-CN" sz="1600">
                <a:solidFill>
                  <a:schemeClr val="dk1"/>
                </a:solidFill>
              </a:rPr>
              <a:t>, and a shot type is a cluster of similar shots characterized by a spatially smooth intensity surface over the court. This surface indicates where shots from that cluster tend to come from. Each player’s shooting habits are then represented by a positive linear combination of shot types. Intuitivel, shot types correspond to a soft partitioning of regions of che court, and hence players shooting habits are summarized by a weighting over these regions.</a:t>
            </a:r>
            <a:endParaRPr sz="16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Interpretation</a:t>
            </a:r>
            <a:endParaRPr b="1"/>
          </a:p>
        </p:txBody>
      </p:sp>
      <p:pic>
        <p:nvPicPr>
          <p:cNvPr id="427" name="Google Shape;427;p62"/>
          <p:cNvPicPr preferRelativeResize="0"/>
          <p:nvPr/>
        </p:nvPicPr>
        <p:blipFill>
          <a:blip r:embed="rId3">
            <a:alphaModFix/>
          </a:blip>
          <a:stretch>
            <a:fillRect/>
          </a:stretch>
        </p:blipFill>
        <p:spPr>
          <a:xfrm>
            <a:off x="311688" y="1190400"/>
            <a:ext cx="8376974" cy="215553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3" name="Google Shape;433;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4" name="Google Shape;434;p63"/>
          <p:cNvPicPr preferRelativeResize="0"/>
          <p:nvPr/>
        </p:nvPicPr>
        <p:blipFill>
          <a:blip r:embed="rId3">
            <a:alphaModFix/>
          </a:blip>
          <a:stretch>
            <a:fillRect/>
          </a:stretch>
        </p:blipFill>
        <p:spPr>
          <a:xfrm>
            <a:off x="172663" y="828675"/>
            <a:ext cx="8798667" cy="3740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Hierarchical Model Structure</a:t>
            </a:r>
            <a:endParaRPr b="1"/>
          </a:p>
        </p:txBody>
      </p:sp>
      <p:sp>
        <p:nvSpPr>
          <p:cNvPr id="440" name="Google Shape;440;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1" name="Google Shape;441;p64"/>
          <p:cNvPicPr preferRelativeResize="0"/>
          <p:nvPr/>
        </p:nvPicPr>
        <p:blipFill>
          <a:blip r:embed="rId3">
            <a:alphaModFix/>
          </a:blip>
          <a:stretch>
            <a:fillRect/>
          </a:stretch>
        </p:blipFill>
        <p:spPr>
          <a:xfrm>
            <a:off x="371976" y="1247876"/>
            <a:ext cx="8245474" cy="2454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12.5.3 Analyzing Possessions Using EPV</a:t>
            </a:r>
            <a:endParaRPr b="1"/>
          </a:p>
        </p:txBody>
      </p:sp>
      <p:sp>
        <p:nvSpPr>
          <p:cNvPr id="447" name="Google Shape;447;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Given estimates of all unknown parameters, EPV can be calculated using the function in order to produce EPV curves that trace the progress of a possession.</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Because EPV derives from an interpretable statistical model, at any point in time we can understand how an EPV estimate is realized as a function of the possession history.</a:t>
            </a:r>
            <a:endParaRPr sz="16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Example</a:t>
            </a:r>
            <a:endParaRPr b="1"/>
          </a:p>
        </p:txBody>
      </p:sp>
      <p:sp>
        <p:nvSpPr>
          <p:cNvPr id="453" name="Google Shape;453;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4" name="Google Shape;454;p66"/>
          <p:cNvPicPr preferRelativeResize="0"/>
          <p:nvPr/>
        </p:nvPicPr>
        <p:blipFill rotWithShape="1">
          <a:blip r:embed="rId3">
            <a:alphaModFix/>
          </a:blip>
          <a:srcRect b="0" l="3230" r="2295" t="0"/>
          <a:stretch/>
        </p:blipFill>
        <p:spPr>
          <a:xfrm>
            <a:off x="437575" y="819863"/>
            <a:ext cx="7876175" cy="4081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Example 2</a:t>
            </a:r>
            <a:endParaRPr b="1"/>
          </a:p>
        </p:txBody>
      </p:sp>
      <p:sp>
        <p:nvSpPr>
          <p:cNvPr id="460" name="Google Shape;460;p67"/>
          <p:cNvSpPr txBox="1"/>
          <p:nvPr>
            <p:ph idx="1" type="body"/>
          </p:nvPr>
        </p:nvSpPr>
        <p:spPr>
          <a:xfrm>
            <a:off x="154625" y="1152475"/>
            <a:ext cx="38124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zh-CN" sz="1500">
                <a:solidFill>
                  <a:schemeClr val="dk1"/>
                </a:solidFill>
              </a:rPr>
              <a:t>In Figure 12.8a, we see that EPV derives primarily from Lewis’ passing options, of which LeBron James is the most likely target.</a:t>
            </a:r>
            <a:endParaRPr sz="1500">
              <a:solidFill>
                <a:schemeClr val="dk1"/>
              </a:solidFill>
            </a:endParaRPr>
          </a:p>
          <a:p>
            <a:pPr indent="-323850" lvl="0" marL="457200" rtl="0" algn="l">
              <a:spcBef>
                <a:spcPts val="0"/>
              </a:spcBef>
              <a:spcAft>
                <a:spcPts val="0"/>
              </a:spcAft>
              <a:buClr>
                <a:schemeClr val="dk1"/>
              </a:buClr>
              <a:buSzPts val="1500"/>
              <a:buChar char="-"/>
            </a:pPr>
            <a:r>
              <a:rPr lang="zh-CN" sz="1500">
                <a:solidFill>
                  <a:schemeClr val="dk1"/>
                </a:solidFill>
              </a:rPr>
              <a:t>In Figure 12.8b, we see EPV is driven by an 83% chance of a close-range shot attempt from James, which given the lack of rim protection by the defense, has an expected value of 1.5 points.</a:t>
            </a:r>
            <a:endParaRPr sz="1500">
              <a:solidFill>
                <a:schemeClr val="dk1"/>
              </a:solidFill>
            </a:endParaRPr>
          </a:p>
        </p:txBody>
      </p:sp>
      <p:pic>
        <p:nvPicPr>
          <p:cNvPr id="461" name="Google Shape;461;p67"/>
          <p:cNvPicPr preferRelativeResize="0"/>
          <p:nvPr/>
        </p:nvPicPr>
        <p:blipFill>
          <a:blip r:embed="rId3">
            <a:alphaModFix/>
          </a:blip>
          <a:stretch>
            <a:fillRect/>
          </a:stretch>
        </p:blipFill>
        <p:spPr>
          <a:xfrm>
            <a:off x="4123989" y="0"/>
            <a:ext cx="4777973" cy="5143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12.5.4 Derived Metrics</a:t>
            </a:r>
            <a:endParaRPr b="1"/>
          </a:p>
        </p:txBody>
      </p:sp>
      <p:sp>
        <p:nvSpPr>
          <p:cNvPr id="467" name="Google Shape;467;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We can also aggregate player events over the course of a season to discover players who consistently create value for the offense through passing, shooting or simply positioning themselves effectively.</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Rather than naively aggregating EPV changes to players, we can consider </a:t>
            </a:r>
            <a:r>
              <a:rPr b="1" lang="zh-CN" sz="1600">
                <a:solidFill>
                  <a:schemeClr val="dk1"/>
                </a:solidFill>
              </a:rPr>
              <a:t>EPV added (EPVA)</a:t>
            </a:r>
            <a:r>
              <a:rPr lang="zh-CN" sz="1600">
                <a:solidFill>
                  <a:schemeClr val="dk1"/>
                </a:solidFill>
              </a:rPr>
              <a:t> by a player’s actions and decisions relative to the value of a league average player handling the ball in the same situations.</a:t>
            </a:r>
            <a:endParaRPr sz="16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EPVA</a:t>
            </a:r>
            <a:endParaRPr b="1"/>
          </a:p>
        </p:txBody>
      </p:sp>
      <p:sp>
        <p:nvSpPr>
          <p:cNvPr id="473" name="Google Shape;473;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zh-CN" sz="1600">
                <a:solidFill>
                  <a:schemeClr val="dk1"/>
                </a:solidFill>
              </a:rPr>
              <a:t>EPVA(l) = summing such differences over all moments where the player possess the ball.</a:t>
            </a:r>
            <a:endParaRPr sz="1600">
              <a:solidFill>
                <a:schemeClr val="dk1"/>
              </a:solidFill>
            </a:endParaRPr>
          </a:p>
        </p:txBody>
      </p:sp>
      <p:pic>
        <p:nvPicPr>
          <p:cNvPr descr="\text{If player $l$ has a possession starting at time $t_s$ and ending at $t_e$, } \\ &#10;\text{then $v_{t_e} - v_{t_s}^{r(l)}$ estimates the value contributed player by $l$ relative to the hypothetical league-average player.}&#10;" id="474" name="Google Shape;474;p69" title="MathEquation,#000000"/>
          <p:cNvPicPr preferRelativeResize="0"/>
          <p:nvPr/>
        </p:nvPicPr>
        <p:blipFill>
          <a:blip r:embed="rId3">
            <a:alphaModFix/>
          </a:blip>
          <a:stretch>
            <a:fillRect/>
          </a:stretch>
        </p:blipFill>
        <p:spPr>
          <a:xfrm>
            <a:off x="408063" y="1234150"/>
            <a:ext cx="8327868" cy="635000"/>
          </a:xfrm>
          <a:prstGeom prst="rect">
            <a:avLst/>
          </a:prstGeom>
          <a:noFill/>
          <a:ln>
            <a:noFill/>
          </a:ln>
        </p:spPr>
      </p:pic>
      <p:pic>
        <p:nvPicPr>
          <p:cNvPr id="475" name="Google Shape;475;p69"/>
          <p:cNvPicPr preferRelativeResize="0"/>
          <p:nvPr/>
        </p:nvPicPr>
        <p:blipFill>
          <a:blip r:embed="rId4">
            <a:alphaModFix/>
          </a:blip>
          <a:stretch>
            <a:fillRect/>
          </a:stretch>
        </p:blipFill>
        <p:spPr>
          <a:xfrm>
            <a:off x="779525" y="2772300"/>
            <a:ext cx="6934200" cy="1371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Meaning</a:t>
            </a:r>
            <a:endParaRPr b="1"/>
          </a:p>
        </p:txBody>
      </p:sp>
      <p:sp>
        <p:nvSpPr>
          <p:cNvPr id="481" name="Google Shape;481;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Clr>
                <a:schemeClr val="dk1"/>
              </a:buClr>
              <a:buSzPts val="1600"/>
              <a:buChar char="-"/>
            </a:pPr>
            <a:r>
              <a:rPr lang="zh-CN" sz="1600">
                <a:solidFill>
                  <a:schemeClr val="dk1"/>
                </a:solidFill>
              </a:rPr>
              <a:t>Generally, high EPVA players adapt their decision-making pro- cess to the spatiotemporal circumstances confronting them upon gaining possession. They receive the ball in situations suited to their abilities, so that on average they outperform the rest of the league in these circumstances. </a:t>
            </a:r>
            <a:endParaRPr sz="1600">
              <a:solidFill>
                <a:schemeClr val="dk1"/>
              </a:solidFill>
            </a:endParaRPr>
          </a:p>
          <a:p>
            <a:pPr indent="-330200" lvl="0" marL="457200" rtl="0" algn="l">
              <a:lnSpc>
                <a:spcPct val="95000"/>
              </a:lnSpc>
              <a:spcBef>
                <a:spcPts val="0"/>
              </a:spcBef>
              <a:spcAft>
                <a:spcPts val="0"/>
              </a:spcAft>
              <a:buClr>
                <a:schemeClr val="dk1"/>
              </a:buClr>
              <a:buSzPts val="1600"/>
              <a:buChar char="-"/>
            </a:pPr>
            <a:r>
              <a:rPr lang="zh-CN" sz="1600">
                <a:solidFill>
                  <a:schemeClr val="dk1"/>
                </a:solidFill>
              </a:rPr>
              <a:t>Low EPVA players may be skilled; however, their actions simply tend to lead to fewer points than other players given the same options.  </a:t>
            </a:r>
            <a:r>
              <a:rPr lang="zh-CN" sz="1100">
                <a:solidFill>
                  <a:schemeClr val="dk1"/>
                </a:solidFill>
              </a:rPr>
              <a:t>				</a:t>
            </a:r>
            <a:endParaRPr sz="1100">
              <a:solidFill>
                <a:schemeClr val="dk1"/>
              </a:solidFill>
            </a:endParaRPr>
          </a:p>
          <a:p>
            <a:pPr indent="-368300" lvl="0" marL="457200" rtl="0" algn="l">
              <a:spcBef>
                <a:spcPts val="0"/>
              </a:spcBef>
              <a:spcAft>
                <a:spcPts val="0"/>
              </a:spcAft>
              <a:buClr>
                <a:schemeClr val="dk1"/>
              </a:buClr>
              <a:buSzPts val="2200"/>
              <a:buChar char="-"/>
            </a:pPr>
            <a:r>
              <a:rPr lang="zh-CN" sz="1600">
                <a:solidFill>
                  <a:schemeClr val="dk1"/>
                </a:solidFill>
              </a:rPr>
              <a:t>EPVA quantifies value players provide through all of their actions and decisions, extending the scope of basketball analytics beyond the box score statistics. However, EPV can also be used to construct metrics related to traditional basketball events, such as shots, passes, rebounds, etc. For instance, by implicitly providing counterfactual possession paths, we can assess the (un)selfishness of shooters across the league. </a:t>
            </a:r>
            <a:endParaRPr sz="1600">
              <a:solidFill>
                <a:schemeClr val="dk1"/>
              </a:solidFill>
            </a:endParaRPr>
          </a:p>
          <a:p>
            <a:pPr indent="0" lvl="0" marL="0" rtl="0" algn="l">
              <a:spcBef>
                <a:spcPts val="1600"/>
              </a:spcBef>
              <a:spcAft>
                <a:spcPts val="0"/>
              </a:spcAft>
              <a:buNone/>
            </a:pPr>
            <a:r>
              <a:t/>
            </a:r>
            <a:endParaRPr sz="16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7" name="Google Shape;487;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8" name="Google Shape;488;p71"/>
          <p:cNvPicPr preferRelativeResize="0"/>
          <p:nvPr/>
        </p:nvPicPr>
        <p:blipFill>
          <a:blip r:embed="rId3">
            <a:alphaModFix/>
          </a:blip>
          <a:stretch>
            <a:fillRect/>
          </a:stretch>
        </p:blipFill>
        <p:spPr>
          <a:xfrm>
            <a:off x="792880" y="285413"/>
            <a:ext cx="7689150" cy="457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12.3.3 Point Process Decomposition</a:t>
            </a:r>
            <a:endParaRPr b="1"/>
          </a:p>
        </p:txBody>
      </p:sp>
      <p:sp>
        <p:nvSpPr>
          <p:cNvPr id="85" name="Google Shape;85;p18"/>
          <p:cNvSpPr txBox="1"/>
          <p:nvPr>
            <p:ph idx="1" type="body"/>
          </p:nvPr>
        </p:nvSpPr>
        <p:spPr>
          <a:xfrm>
            <a:off x="311700" y="9238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An intuitive characterization of a player’s shot attempt point process is the </a:t>
            </a:r>
            <a:r>
              <a:rPr b="1" lang="zh-CN" sz="1600">
                <a:solidFill>
                  <a:schemeClr val="dk1"/>
                </a:solidFill>
              </a:rPr>
              <a:t>spatial rate function. </a:t>
            </a:r>
            <a:r>
              <a:rPr lang="zh-CN" sz="1600">
                <a:solidFill>
                  <a:schemeClr val="dk1"/>
                </a:solidFill>
              </a:rPr>
              <a:t>The function integrals over some area of the court, </a:t>
            </a:r>
            <a:r>
              <a:rPr i="1" lang="zh-CN" sz="1600">
                <a:solidFill>
                  <a:schemeClr val="dk1"/>
                </a:solidFill>
              </a:rPr>
              <a:t>S</a:t>
            </a:r>
            <a:r>
              <a:rPr lang="zh-CN" sz="1600">
                <a:solidFill>
                  <a:schemeClr val="dk1"/>
                </a:solidFill>
              </a:rPr>
              <a:t>, describes the rate at which a player shoots from </a:t>
            </a:r>
            <a:r>
              <a:rPr i="1" lang="zh-CN" sz="1600">
                <a:solidFill>
                  <a:schemeClr val="dk1"/>
                </a:solidFill>
              </a:rPr>
              <a:t>S</a:t>
            </a:r>
            <a:r>
              <a:rPr lang="zh-CN" sz="1600">
                <a:solidFill>
                  <a:schemeClr val="dk1"/>
                </a:solidFill>
              </a:rPr>
              <a:t>.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Alternatively, conditioned on a single shot being taken, the spatial rate function can be viewed as an unnormalized probability density over the court that desribes the likelihood of a shot coming from a particular location.</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Our goal is to build a model for an individual player’s spatial rate function. </a:t>
            </a:r>
            <a:r>
              <a:rPr b="1" lang="zh-CN" sz="1600">
                <a:solidFill>
                  <a:schemeClr val="dk1"/>
                </a:solidFill>
              </a:rPr>
              <a:t>Our modeling approach describes each player’s rate function as a positively scaled sum of canonical basis functions that will define our shot types.</a:t>
            </a:r>
            <a:endParaRPr b="1" sz="16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Shot Satisfaction Metric</a:t>
            </a:r>
            <a:endParaRPr b="1"/>
          </a:p>
        </p:txBody>
      </p:sp>
      <p:sp>
        <p:nvSpPr>
          <p:cNvPr id="494" name="Google Shape;494;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For each shot attempt a player takes, we wonder how satisfied the team is with the player ’s decision to shoot—what was the expected value of the shot relative to his most reasonable passing option at the time of the shot?  </a:t>
            </a:r>
            <a:r>
              <a:rPr lang="zh-CN" sz="1100">
                <a:solidFill>
                  <a:schemeClr val="dk1"/>
                </a:solidFill>
              </a:rPr>
              <a:t>		</a:t>
            </a:r>
            <a:endParaRPr sz="1100">
              <a:solidFill>
                <a:schemeClr val="dk1"/>
              </a:solidFill>
            </a:endParaRPr>
          </a:p>
          <a:p>
            <a:pPr indent="0" lvl="0" marL="0" rtl="0" algn="l">
              <a:spcBef>
                <a:spcPts val="1600"/>
              </a:spcBef>
              <a:spcAft>
                <a:spcPts val="1600"/>
              </a:spcAft>
              <a:buNone/>
            </a:pPr>
            <a:r>
              <a:rPr lang="zh-CN" sz="1600">
                <a:solidFill>
                  <a:schemeClr val="dk1"/>
                </a:solidFill>
              </a:rPr>
              <a:t>If for a particular player, the EPV measured at his shot attempts is higher than the EPV conditioned on his possible passes at the same time points, then the team is satisfied with that player’s shoot- ing behavior, as it generally represents the best decision for the team. On the other hand, players with pass options at least as valuable as shots could be labeled “selfish shooters.” </a:t>
            </a:r>
            <a:endParaRPr sz="1600">
              <a:solidFill>
                <a:schemeClr val="dk1"/>
              </a:solidFill>
            </a:endParaRPr>
          </a:p>
        </p:txBody>
      </p:sp>
      <p:pic>
        <p:nvPicPr>
          <p:cNvPr id="495" name="Google Shape;495;p72"/>
          <p:cNvPicPr preferRelativeResize="0"/>
          <p:nvPr/>
        </p:nvPicPr>
        <p:blipFill>
          <a:blip r:embed="rId3">
            <a:alphaModFix/>
          </a:blip>
          <a:stretch>
            <a:fillRect/>
          </a:stretch>
        </p:blipFill>
        <p:spPr>
          <a:xfrm>
            <a:off x="1266475" y="3815581"/>
            <a:ext cx="6210650" cy="997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3"/>
          <p:cNvSpPr txBox="1"/>
          <p:nvPr>
            <p:ph type="title"/>
          </p:nvPr>
        </p:nvSpPr>
        <p:spPr>
          <a:xfrm>
            <a:off x="311700" y="287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SATIS</a:t>
            </a:r>
            <a:endParaRPr b="1"/>
          </a:p>
        </p:txBody>
      </p:sp>
      <p:sp>
        <p:nvSpPr>
          <p:cNvPr id="501" name="Google Shape;501;p73"/>
          <p:cNvSpPr txBox="1"/>
          <p:nvPr>
            <p:ph idx="1" type="body"/>
          </p:nvPr>
        </p:nvSpPr>
        <p:spPr>
          <a:xfrm>
            <a:off x="311700" y="1152475"/>
            <a:ext cx="2291400" cy="3416400"/>
          </a:xfrm>
          <a:prstGeom prst="rect">
            <a:avLst/>
          </a:prstGeom>
        </p:spPr>
        <p:txBody>
          <a:bodyPr anchorCtr="0" anchor="t" bIns="91425" lIns="91425" spcFirstLastPara="1" rIns="91425" wrap="square" tIns="91425">
            <a:noAutofit/>
          </a:bodyPr>
          <a:lstStyle/>
          <a:p>
            <a:pPr indent="0" lvl="0" marL="0" rtl="0" algn="l">
              <a:spcBef>
                <a:spcPts val="1600"/>
              </a:spcBef>
              <a:spcAft>
                <a:spcPts val="1600"/>
              </a:spcAft>
              <a:buNone/>
            </a:pPr>
            <a:r>
              <a:rPr lang="zh-CN" sz="1200">
                <a:solidFill>
                  <a:schemeClr val="dk1"/>
                </a:solidFill>
              </a:rPr>
              <a:t>While players who mainly attempt three-pointers (e.g., Miller, Korver) and/or close range shots accrue the most satisfaction, players who primarily take mid-range or long-range two- pointers (e.g., Aldridge, Garnett) or poor shooters (e.g., Rubio, Prince) have the least.</a:t>
            </a:r>
            <a:endParaRPr sz="1200">
              <a:solidFill>
                <a:schemeClr val="dk1"/>
              </a:solidFill>
            </a:endParaRPr>
          </a:p>
        </p:txBody>
      </p:sp>
      <p:pic>
        <p:nvPicPr>
          <p:cNvPr id="502" name="Google Shape;502;p73"/>
          <p:cNvPicPr preferRelativeResize="0"/>
          <p:nvPr/>
        </p:nvPicPr>
        <p:blipFill>
          <a:blip r:embed="rId3">
            <a:alphaModFix/>
          </a:blip>
          <a:stretch>
            <a:fillRect/>
          </a:stretch>
        </p:blipFill>
        <p:spPr>
          <a:xfrm>
            <a:off x="2761175" y="702425"/>
            <a:ext cx="6158425" cy="37386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Conclusion</a:t>
            </a:r>
            <a:endParaRPr b="1"/>
          </a:p>
        </p:txBody>
      </p:sp>
      <p:sp>
        <p:nvSpPr>
          <p:cNvPr id="508" name="Google Shape;508;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zh-CN" sz="1600">
                <a:solidFill>
                  <a:schemeClr val="dk1"/>
                </a:solidFill>
              </a:rPr>
              <a:t>We explore the insights of basketball player-tracking data.</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It is helpful for understanding of team and individual skill, strategy and performance.</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We show that how to understand player types by studying the space, and identify the defensive matchup as well as characterize defensive performance.</a:t>
            </a:r>
            <a:endParaRPr sz="1600">
              <a:solidFill>
                <a:schemeClr val="dk1"/>
              </a:solidFill>
            </a:endParaRPr>
          </a:p>
          <a:p>
            <a:pPr indent="-330200" lvl="0" marL="457200" rtl="0" algn="l">
              <a:spcBef>
                <a:spcPts val="0"/>
              </a:spcBef>
              <a:spcAft>
                <a:spcPts val="0"/>
              </a:spcAft>
              <a:buClr>
                <a:schemeClr val="dk1"/>
              </a:buClr>
              <a:buSzPts val="1600"/>
              <a:buChar char="-"/>
            </a:pPr>
            <a:r>
              <a:rPr lang="zh-CN" sz="1600">
                <a:solidFill>
                  <a:schemeClr val="dk1"/>
                </a:solidFill>
              </a:rPr>
              <a:t>Finally, we see how the full-resolution player-tracking data allow us to characterize opportunity and decision-making.</a:t>
            </a:r>
            <a:endParaRPr sz="16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Compute canoncial basis functions</a:t>
            </a:r>
            <a:endParaRPr b="1"/>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600">
                <a:solidFill>
                  <a:schemeClr val="dk1"/>
                </a:solidFill>
              </a:rPr>
              <a:t>Two-step procedure:</a:t>
            </a:r>
            <a:endParaRPr b="1" sz="1600">
              <a:solidFill>
                <a:schemeClr val="dk1"/>
              </a:solidFill>
            </a:endParaRPr>
          </a:p>
          <a:p>
            <a:pPr indent="-330200" lvl="0" marL="457200" rtl="0" algn="l">
              <a:spcBef>
                <a:spcPts val="1200"/>
              </a:spcBef>
              <a:spcAft>
                <a:spcPts val="0"/>
              </a:spcAft>
              <a:buClr>
                <a:schemeClr val="dk1"/>
              </a:buClr>
              <a:buSzPts val="1600"/>
              <a:buAutoNum type="arabicPeriod"/>
            </a:pPr>
            <a:r>
              <a:rPr lang="zh-CN" sz="1600">
                <a:solidFill>
                  <a:schemeClr val="dk1"/>
                </a:solidFill>
              </a:rPr>
              <a:t>Find a nonparametric estimate of each player-specific intensity surface, modeled as log-Gaussian Cox process (</a:t>
            </a:r>
            <a:r>
              <a:rPr b="1" lang="zh-CN" sz="1600">
                <a:solidFill>
                  <a:schemeClr val="dk1"/>
                </a:solidFill>
              </a:rPr>
              <a:t>LGCP</a:t>
            </a:r>
            <a:r>
              <a:rPr lang="zh-CN" sz="1600">
                <a:solidFill>
                  <a:schemeClr val="dk1"/>
                </a:solidFill>
              </a:rPr>
              <a:t>). </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Combine surfaces from all players and through nonnegative matrix factorization (</a:t>
            </a:r>
            <a:r>
              <a:rPr b="1" lang="zh-CN" sz="1600">
                <a:solidFill>
                  <a:schemeClr val="dk1"/>
                </a:solidFill>
              </a:rPr>
              <a:t>NMF</a:t>
            </a:r>
            <a:r>
              <a:rPr lang="zh-CN" sz="1600">
                <a:solidFill>
                  <a:schemeClr val="dk1"/>
                </a:solidFill>
              </a:rPr>
              <a:t>), find a low rank representation that best reconstructs the player-specific surfaces. (This step combines information from all players, yielding rate surfaces that generalize better.)</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Data</a:t>
            </a:r>
            <a:endParaRPr b="1"/>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1600">
                <a:solidFill>
                  <a:schemeClr val="dk1"/>
                </a:solidFill>
              </a:rPr>
              <a:t>Each player’s set of shot attempts on the offensive half court is denoted as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where     is is the number of shots taken by player k, and </a:t>
            </a:r>
            <a:endParaRPr sz="1600">
              <a:solidFill>
                <a:schemeClr val="dk1"/>
              </a:solidFill>
            </a:endParaRPr>
          </a:p>
          <a:p>
            <a:pPr indent="-330200" lvl="0" marL="457200" rtl="0" algn="l">
              <a:spcBef>
                <a:spcPts val="1200"/>
              </a:spcBef>
              <a:spcAft>
                <a:spcPts val="0"/>
              </a:spcAft>
              <a:buClr>
                <a:schemeClr val="dk1"/>
              </a:buClr>
              <a:buSzPts val="1600"/>
              <a:buChar char="-"/>
            </a:pPr>
            <a:r>
              <a:rPr lang="zh-CN" sz="1600">
                <a:solidFill>
                  <a:schemeClr val="dk1"/>
                </a:solidFill>
              </a:rPr>
              <a:t>We discretize the court into                                for computational tractability. </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rPr lang="zh-CN" sz="1600">
                <a:solidFill>
                  <a:schemeClr val="dk1"/>
                </a:solidFill>
              </a:rPr>
              <a:t>Finally, we construct the count matrix  	 			</a:t>
            </a:r>
            <a:endParaRPr sz="1600">
              <a:solidFill>
                <a:schemeClr val="dk1"/>
              </a:solidFill>
            </a:endParaRPr>
          </a:p>
        </p:txBody>
      </p:sp>
      <p:pic>
        <p:nvPicPr>
          <p:cNvPr id="98" name="Google Shape;98;p20"/>
          <p:cNvPicPr preferRelativeResize="0"/>
          <p:nvPr/>
        </p:nvPicPr>
        <p:blipFill>
          <a:blip r:embed="rId3">
            <a:alphaModFix/>
          </a:blip>
          <a:stretch>
            <a:fillRect/>
          </a:stretch>
        </p:blipFill>
        <p:spPr>
          <a:xfrm>
            <a:off x="3582638" y="1648575"/>
            <a:ext cx="1978717" cy="269825"/>
          </a:xfrm>
          <a:prstGeom prst="rect">
            <a:avLst/>
          </a:prstGeom>
          <a:noFill/>
          <a:ln>
            <a:noFill/>
          </a:ln>
        </p:spPr>
      </p:pic>
      <p:pic>
        <p:nvPicPr>
          <p:cNvPr id="99" name="Google Shape;99;p20"/>
          <p:cNvPicPr preferRelativeResize="0"/>
          <p:nvPr/>
        </p:nvPicPr>
        <p:blipFill>
          <a:blip r:embed="rId4">
            <a:alphaModFix/>
          </a:blip>
          <a:stretch>
            <a:fillRect/>
          </a:stretch>
        </p:blipFill>
        <p:spPr>
          <a:xfrm>
            <a:off x="1022365" y="2092850"/>
            <a:ext cx="389747" cy="269825"/>
          </a:xfrm>
          <a:prstGeom prst="rect">
            <a:avLst/>
          </a:prstGeom>
          <a:noFill/>
          <a:ln>
            <a:noFill/>
          </a:ln>
        </p:spPr>
      </p:pic>
      <p:pic>
        <p:nvPicPr>
          <p:cNvPr id="100" name="Google Shape;100;p20"/>
          <p:cNvPicPr preferRelativeResize="0"/>
          <p:nvPr/>
        </p:nvPicPr>
        <p:blipFill>
          <a:blip r:embed="rId5">
            <a:alphaModFix/>
          </a:blip>
          <a:stretch>
            <a:fillRect/>
          </a:stretch>
        </p:blipFill>
        <p:spPr>
          <a:xfrm>
            <a:off x="5561350" y="2092850"/>
            <a:ext cx="1902266" cy="269825"/>
          </a:xfrm>
          <a:prstGeom prst="rect">
            <a:avLst/>
          </a:prstGeom>
          <a:noFill/>
          <a:ln>
            <a:noFill/>
          </a:ln>
        </p:spPr>
      </p:pic>
      <p:pic>
        <p:nvPicPr>
          <p:cNvPr id="101" name="Google Shape;101;p20"/>
          <p:cNvPicPr preferRelativeResize="0"/>
          <p:nvPr/>
        </p:nvPicPr>
        <p:blipFill>
          <a:blip r:embed="rId6">
            <a:alphaModFix/>
          </a:blip>
          <a:stretch>
            <a:fillRect/>
          </a:stretch>
        </p:blipFill>
        <p:spPr>
          <a:xfrm>
            <a:off x="3354640" y="2530740"/>
            <a:ext cx="1740371" cy="269825"/>
          </a:xfrm>
          <a:prstGeom prst="rect">
            <a:avLst/>
          </a:prstGeom>
          <a:noFill/>
          <a:ln>
            <a:noFill/>
          </a:ln>
        </p:spPr>
      </p:pic>
      <p:pic>
        <p:nvPicPr>
          <p:cNvPr id="102" name="Google Shape;102;p20"/>
          <p:cNvPicPr preferRelativeResize="0"/>
          <p:nvPr/>
        </p:nvPicPr>
        <p:blipFill>
          <a:blip r:embed="rId7">
            <a:alphaModFix/>
          </a:blip>
          <a:stretch>
            <a:fillRect/>
          </a:stretch>
        </p:blipFill>
        <p:spPr>
          <a:xfrm>
            <a:off x="3817425" y="3331825"/>
            <a:ext cx="4253200" cy="350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zh-CN"/>
              <a:t>Full Procedure</a:t>
            </a:r>
            <a:endParaRPr b="1"/>
          </a:p>
        </p:txBody>
      </p:sp>
      <p:sp>
        <p:nvSpPr>
          <p:cNvPr id="108" name="Google Shape;108;p21"/>
          <p:cNvSpPr txBox="1"/>
          <p:nvPr>
            <p:ph idx="1" type="body"/>
          </p:nvPr>
        </p:nvSpPr>
        <p:spPr>
          <a:xfrm>
            <a:off x="311700" y="923875"/>
            <a:ext cx="8520600" cy="4513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AutoNum type="arabicPeriod"/>
            </a:pPr>
            <a:r>
              <a:rPr lang="zh-CN" sz="1600">
                <a:solidFill>
                  <a:schemeClr val="dk1"/>
                </a:solidFill>
              </a:rPr>
              <a:t>Construct the count matrix </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Fit an intensity surface					, for each player k over the discretized court (LGCP)</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Construct the data matrix 				, where        has been normalizeed to have unit volume</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zh-CN" sz="1600">
                <a:solidFill>
                  <a:schemeClr val="dk1"/>
                </a:solidFill>
              </a:rPr>
              <a:t>Find low-rank matrices 				    , constraining all matrices to have nonnegative entries (NMF)</a:t>
            </a: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0"/>
              </a:spcAft>
              <a:buNone/>
            </a:pPr>
            <a:r>
              <a:rPr lang="zh-CN" sz="1600">
                <a:solidFill>
                  <a:schemeClr val="dk1"/>
                </a:solidFill>
              </a:rPr>
              <a:t>The result of this procedure is a spatial basis that describes canoncial shot type, L and basis loadings for each individual player,      . </a:t>
            </a:r>
            <a:endParaRPr sz="1600">
              <a:solidFill>
                <a:schemeClr val="dk1"/>
              </a:solidFill>
            </a:endParaRPr>
          </a:p>
          <a:p>
            <a:pPr indent="0" lvl="0" marL="0" rtl="0" algn="l">
              <a:spcBef>
                <a:spcPts val="1200"/>
              </a:spcBef>
              <a:spcAft>
                <a:spcPts val="1200"/>
              </a:spcAft>
              <a:buNone/>
            </a:pPr>
            <a:r>
              <a:rPr lang="zh-CN" sz="1600">
                <a:solidFill>
                  <a:schemeClr val="dk1"/>
                </a:solidFill>
              </a:rPr>
              <a:t>Given such an interpretable spatial basis, the weights for each player concisely summarize shooting habits in terms of shot types</a:t>
            </a:r>
            <a:endParaRPr sz="1600">
              <a:solidFill>
                <a:schemeClr val="dk1"/>
              </a:solidFill>
            </a:endParaRPr>
          </a:p>
        </p:txBody>
      </p:sp>
      <p:pic>
        <p:nvPicPr>
          <p:cNvPr id="109" name="Google Shape;109;p21"/>
          <p:cNvPicPr preferRelativeResize="0"/>
          <p:nvPr/>
        </p:nvPicPr>
        <p:blipFill>
          <a:blip r:embed="rId3">
            <a:alphaModFix/>
          </a:blip>
          <a:stretch>
            <a:fillRect/>
          </a:stretch>
        </p:blipFill>
        <p:spPr>
          <a:xfrm>
            <a:off x="3315285" y="995523"/>
            <a:ext cx="3543273" cy="292350"/>
          </a:xfrm>
          <a:prstGeom prst="rect">
            <a:avLst/>
          </a:prstGeom>
          <a:noFill/>
          <a:ln>
            <a:noFill/>
          </a:ln>
        </p:spPr>
      </p:pic>
      <p:pic>
        <p:nvPicPr>
          <p:cNvPr descr="\lambda_k = (\lambda_{k1}, ..., \lambda_K)^T" id="110" name="Google Shape;110;p21" title="MathEquation,#000000"/>
          <p:cNvPicPr preferRelativeResize="0"/>
          <p:nvPr/>
        </p:nvPicPr>
        <p:blipFill>
          <a:blip r:embed="rId4">
            <a:alphaModFix/>
          </a:blip>
          <a:stretch>
            <a:fillRect/>
          </a:stretch>
        </p:blipFill>
        <p:spPr>
          <a:xfrm>
            <a:off x="3018700" y="1290350"/>
            <a:ext cx="1917050" cy="292350"/>
          </a:xfrm>
          <a:prstGeom prst="rect">
            <a:avLst/>
          </a:prstGeom>
          <a:noFill/>
          <a:ln>
            <a:noFill/>
          </a:ln>
        </p:spPr>
      </p:pic>
      <p:pic>
        <p:nvPicPr>
          <p:cNvPr descr="\Lambda = (\lambda_1, ..., \lambda_K)^T" id="111" name="Google Shape;111;p21" title="MathEquation,#000000"/>
          <p:cNvPicPr preferRelativeResize="0"/>
          <p:nvPr/>
        </p:nvPicPr>
        <p:blipFill>
          <a:blip r:embed="rId5">
            <a:alphaModFix/>
          </a:blip>
          <a:stretch>
            <a:fillRect/>
          </a:stretch>
        </p:blipFill>
        <p:spPr>
          <a:xfrm>
            <a:off x="3227877" y="1853075"/>
            <a:ext cx="1758496" cy="292350"/>
          </a:xfrm>
          <a:prstGeom prst="rect">
            <a:avLst/>
          </a:prstGeom>
          <a:noFill/>
          <a:ln>
            <a:noFill/>
          </a:ln>
        </p:spPr>
      </p:pic>
      <p:pic>
        <p:nvPicPr>
          <p:cNvPr descr="\lambda_K" id="112" name="Google Shape;112;p21" title="MathEquation,#000000"/>
          <p:cNvPicPr preferRelativeResize="0"/>
          <p:nvPr/>
        </p:nvPicPr>
        <p:blipFill>
          <a:blip r:embed="rId6">
            <a:alphaModFix/>
          </a:blip>
          <a:stretch>
            <a:fillRect/>
          </a:stretch>
        </p:blipFill>
        <p:spPr>
          <a:xfrm>
            <a:off x="5718875" y="1886175"/>
            <a:ext cx="289924" cy="226150"/>
          </a:xfrm>
          <a:prstGeom prst="rect">
            <a:avLst/>
          </a:prstGeom>
          <a:noFill/>
          <a:ln>
            <a:noFill/>
          </a:ln>
        </p:spPr>
      </p:pic>
      <p:pic>
        <p:nvPicPr>
          <p:cNvPr descr="L, W \text{ such that } WL \approx \Lambda" id="113" name="Google Shape;113;p21" title="MathEquation,#000000"/>
          <p:cNvPicPr preferRelativeResize="0"/>
          <p:nvPr/>
        </p:nvPicPr>
        <p:blipFill>
          <a:blip r:embed="rId7">
            <a:alphaModFix/>
          </a:blip>
          <a:stretch>
            <a:fillRect/>
          </a:stretch>
        </p:blipFill>
        <p:spPr>
          <a:xfrm>
            <a:off x="2964947" y="2438239"/>
            <a:ext cx="1756508" cy="226150"/>
          </a:xfrm>
          <a:prstGeom prst="rect">
            <a:avLst/>
          </a:prstGeom>
          <a:noFill/>
          <a:ln>
            <a:noFill/>
          </a:ln>
        </p:spPr>
      </p:pic>
      <p:pic>
        <p:nvPicPr>
          <p:cNvPr descr="\hat{w}_k" id="114" name="Google Shape;114;p21" title="MathEquation,#000000"/>
          <p:cNvPicPr preferRelativeResize="0"/>
          <p:nvPr/>
        </p:nvPicPr>
        <p:blipFill>
          <a:blip r:embed="rId8">
            <a:alphaModFix/>
          </a:blip>
          <a:stretch>
            <a:fillRect/>
          </a:stretch>
        </p:blipFill>
        <p:spPr>
          <a:xfrm>
            <a:off x="3557022" y="3848446"/>
            <a:ext cx="289926" cy="2500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